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365" r:id="rId3"/>
    <p:sldId id="257" r:id="rId4"/>
    <p:sldId id="366" r:id="rId5"/>
    <p:sldId id="367" r:id="rId6"/>
    <p:sldId id="259" r:id="rId7"/>
    <p:sldId id="368" r:id="rId8"/>
    <p:sldId id="369" r:id="rId9"/>
    <p:sldId id="345" r:id="rId10"/>
    <p:sldId id="346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0080"/>
    <a:srgbClr val="FFFFFF"/>
    <a:srgbClr val="5D7E9D"/>
    <a:srgbClr val="191919"/>
    <a:srgbClr val="8000FF"/>
    <a:srgbClr val="666666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784" autoAdjust="0"/>
    <p:restoredTop sz="91732" autoAdjust="0"/>
  </p:normalViewPr>
  <p:slideViewPr>
    <p:cSldViewPr snapToObjects="1">
      <p:cViewPr varScale="1">
        <p:scale>
          <a:sx n="100" d="100"/>
          <a:sy n="100" d="100"/>
        </p:scale>
        <p:origin x="912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52C81347-F499-4826-81E9-B6265945418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63519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54120BA-683D-4D30-A4B4-A4C3B5DC2EE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4110842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D32A314-43C5-42D4-9588-313149C27674}" type="slidenum">
              <a:rPr lang="en-US" altLang="en-US"/>
              <a:pPr>
                <a:spcBef>
                  <a:spcPct val="0"/>
                </a:spcBef>
              </a:pPr>
              <a:t>1</a:t>
            </a:fld>
            <a:endParaRPr lang="en-US" altLang="en-US" dirty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665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4" descr="bluebackgor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6" t="1057" r="4581" b="179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9697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52751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Steve Morgan ~ http://strengthsrevolution.net/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2D9F3F8-F33C-43E3-859B-D20CD0E05CF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56201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Steve Morgan ~ http://strengthsrevolution.net/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310197-2870-4F15-B82C-94FD3B9E5BB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37243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Steve Morgan ~ http://strengthsrevolution.net/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3BFF8D-FC27-4E12-B06E-5E24C899C6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59398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370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370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Steve Morgan ~ http://strengthsrevolution.net/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1E637B-D99C-413D-B93E-238FB7956FE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47280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Steve Morgan ~ http://strengthsrevolution.net/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DF0CAE-5797-4FD3-B733-96DF02C46C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72275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Steve Morgan ~ http://strengthsrevolution.net/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7E49B5-F2B1-403B-86A2-A1087E464C7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069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Steve Morgan ~ http://strengthsrevolution.net/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8D71F2-6538-45BB-8BAB-FAADE4C452F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1279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Steve Morgan ~ http://strengthsrevolution.net/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03399-A493-42BC-82B2-CF85C0A98A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14674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Steve Morgan ~ http://strengthsrevolution.net/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6CD88D-4811-40B2-9A5E-08C77C33E7A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54732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Steve Morgan ~ http://strengthsrevolution.net/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A2D3AB-39B4-4452-AAE7-7FB2D7C785D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0624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0260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0260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Steve Morgan ~ http://strengthsrevolution.net/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F7883C-AFF0-4CFB-9887-14FE3220DBC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85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3"/>
            <a:ext cx="8229600" cy="3700463"/>
          </a:xfrm>
        </p:spPr>
        <p:txBody>
          <a:bodyPr/>
          <a:lstStyle/>
          <a:p>
            <a:pPr lvl="0"/>
            <a:endParaRPr lang="en-GB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Steve Morgan ~ http://strengthsrevolution.net/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0FE1A-FB8A-4BC8-ABA1-C1F567D4FF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029765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3"/>
            <a:ext cx="4038600" cy="37004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37004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Steve Morgan ~ http://strengthsrevolution.net/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3A999-AAE1-4B78-841A-2096A310CFE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6276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8" descr="bluebackgorund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6" t="1057" r="4581" b="179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370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r>
              <a:rPr lang="en-US" dirty="0"/>
              <a:t>Steve Morgan ~ http://strengthsrevolution.net/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C6F2734D-480E-47C1-8598-5032E4EC40A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1012" y="3407928"/>
            <a:ext cx="7772400" cy="1470025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0080">
                    <a:alpha val="34117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FF0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br>
              <a:rPr lang="en-US" altLang="en-US" dirty="0">
                <a:solidFill>
                  <a:srgbClr val="FFFF00"/>
                </a:solidFill>
              </a:rPr>
            </a:br>
            <a:br>
              <a:rPr lang="en-US" altLang="en-US" dirty="0">
                <a:solidFill>
                  <a:srgbClr val="FFFF00"/>
                </a:solidFill>
              </a:rPr>
            </a:br>
            <a:r>
              <a:rPr lang="en-US" altLang="en-US" dirty="0">
                <a:solidFill>
                  <a:schemeClr val="bg1"/>
                </a:solidFill>
              </a:rPr>
              <a:t>Module 1</a:t>
            </a:r>
            <a:br>
              <a:rPr lang="en-US" altLang="en-US" dirty="0">
                <a:solidFill>
                  <a:schemeClr val="bg1"/>
                </a:solidFill>
              </a:rPr>
            </a:br>
            <a:br>
              <a:rPr lang="en-US" altLang="en-US" dirty="0">
                <a:solidFill>
                  <a:srgbClr val="FFFF00"/>
                </a:solidFill>
              </a:rPr>
            </a:br>
            <a:r>
              <a:rPr lang="en-US" altLang="en-US" dirty="0">
                <a:solidFill>
                  <a:srgbClr val="FFFFFF"/>
                </a:solidFill>
              </a:rPr>
              <a:t>Developing a Risk Mindset</a:t>
            </a:r>
            <a:br>
              <a:rPr lang="en-US" altLang="en-US" dirty="0">
                <a:solidFill>
                  <a:srgbClr val="FFFFFF"/>
                </a:solidFill>
              </a:rPr>
            </a:br>
            <a:br>
              <a:rPr lang="en-US" altLang="en-US" dirty="0">
                <a:solidFill>
                  <a:srgbClr val="FFFFFF"/>
                </a:solidFill>
              </a:rPr>
            </a:br>
            <a:br>
              <a:rPr lang="en-US" altLang="en-US" sz="2800" dirty="0">
                <a:solidFill>
                  <a:srgbClr val="FFFF00"/>
                </a:solidFill>
              </a:rPr>
            </a:br>
            <a:r>
              <a:rPr lang="en-US" altLang="en-US" sz="2800" dirty="0">
                <a:solidFill>
                  <a:srgbClr val="FFFF00"/>
                </a:solidFill>
              </a:rPr>
              <a:t>Steve Morgan</a:t>
            </a:r>
            <a:br>
              <a:rPr lang="en-US" altLang="en-US" sz="2800" dirty="0">
                <a:solidFill>
                  <a:srgbClr val="FFFF00"/>
                </a:solidFill>
              </a:rPr>
            </a:br>
            <a:r>
              <a:rPr lang="en-US" altLang="en-US" sz="2800" i="1" dirty="0">
                <a:solidFill>
                  <a:srgbClr val="FFFF00"/>
                </a:solidFill>
              </a:rPr>
              <a:t>Practice Based Evidence</a:t>
            </a:r>
            <a:br>
              <a:rPr lang="en-US" altLang="en-US" sz="2800" i="1" dirty="0">
                <a:solidFill>
                  <a:srgbClr val="FFFF00"/>
                </a:solidFill>
              </a:rPr>
            </a:br>
            <a:br>
              <a:rPr lang="en-US" altLang="en-US" sz="2800" i="1" dirty="0">
                <a:solidFill>
                  <a:srgbClr val="FFFF00"/>
                </a:solidFill>
              </a:rPr>
            </a:br>
            <a:br>
              <a:rPr lang="en-US" altLang="en-US" sz="2800" i="1" dirty="0">
                <a:solidFill>
                  <a:srgbClr val="FFFF00"/>
                </a:solidFill>
              </a:rPr>
            </a:br>
            <a:br>
              <a:rPr lang="en-US" altLang="en-US" sz="2800" dirty="0">
                <a:solidFill>
                  <a:srgbClr val="FFFF00"/>
                </a:solidFill>
              </a:rPr>
            </a:br>
            <a:br>
              <a:rPr lang="en-US" altLang="en-US" sz="2800" dirty="0">
                <a:solidFill>
                  <a:srgbClr val="FFFF00"/>
                </a:solidFill>
              </a:rPr>
            </a:br>
            <a:endParaRPr lang="en-US" altLang="en-US" dirty="0">
              <a:solidFill>
                <a:srgbClr val="FFFF00"/>
              </a:solidFill>
            </a:endParaRPr>
          </a:p>
        </p:txBody>
      </p:sp>
      <p:sp>
        <p:nvSpPr>
          <p:cNvPr id="5123" name="Text Box 15"/>
          <p:cNvSpPr txBox="1">
            <a:spLocks noChangeArrowheads="1"/>
          </p:cNvSpPr>
          <p:nvPr/>
        </p:nvSpPr>
        <p:spPr bwMode="auto">
          <a:xfrm>
            <a:off x="3870325" y="1719263"/>
            <a:ext cx="1846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5556" y="4938492"/>
            <a:ext cx="42484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/>
                <a:ea typeface="ヒラギノ角ゴ Pro W3" charset="-128"/>
                <a:cs typeface="Helvetica"/>
              </a:rPr>
              <a:t>“Curiosity is stronger than fear.” </a:t>
            </a: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/>
                <a:ea typeface="ヒラギノ角ゴ Pro W3" charset="-128"/>
                <a:cs typeface="Helvetica"/>
              </a:rPr>
              <a:t>Katia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/>
                <a:ea typeface="ヒラギノ角ゴ Pro W3" charset="-128"/>
                <a:cs typeface="Helvetica"/>
              </a:rPr>
              <a:t>Krafft</a:t>
            </a:r>
            <a:endParaRPr lang="en-US" sz="24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elvetica"/>
              <a:ea typeface="ヒラギノ角ゴ Pro W3" charset="-128"/>
              <a:cs typeface="Helvetic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9532" y="2168860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39" y="0"/>
            <a:ext cx="3934640" cy="4603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652120" y="2538192"/>
            <a:ext cx="3132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Content Placeholder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1" r="20631"/>
          <a:stretch>
            <a:fillRect/>
          </a:stretch>
        </p:blipFill>
        <p:spPr bwMode="auto">
          <a:xfrm>
            <a:off x="5824760" y="1179222"/>
            <a:ext cx="3319240" cy="452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419872" y="2708920"/>
            <a:ext cx="2404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4225814" y="185851"/>
            <a:ext cx="219058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FFFF00"/>
                </a:solidFill>
                <a:latin typeface="Helvetica" charset="0"/>
                <a:cs typeface="Helvetica" charset="0"/>
              </a:rPr>
              <a:t>&lt;&lt;&lt;&lt;&lt;  FROM </a:t>
            </a:r>
          </a:p>
          <a:p>
            <a:pPr algn="ctr" eaLnBrk="1" hangingPunct="1"/>
            <a:endParaRPr lang="en-US" sz="2000" dirty="0">
              <a:solidFill>
                <a:srgbClr val="FFFF00"/>
              </a:solidFill>
              <a:latin typeface="Helvetica" charset="0"/>
              <a:cs typeface="Helvetica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16403" y="185851"/>
            <a:ext cx="24648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  <a:latin typeface="Helvetica" charset="0"/>
                <a:cs typeface="Helvetica" charset="0"/>
              </a:rPr>
              <a:t>Fear, Blame &amp; Risk Aversion</a:t>
            </a:r>
          </a:p>
          <a:p>
            <a:endParaRPr lang="en-US" dirty="0">
              <a:solidFill>
                <a:srgbClr val="FFFF00"/>
              </a:solidFill>
              <a:latin typeface="Helvetica" charset="0"/>
              <a:cs typeface="Helvetica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79812" y="2068951"/>
            <a:ext cx="3132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  <a:latin typeface="Helvetica" charset="0"/>
                <a:cs typeface="Helvetica" charset="0"/>
              </a:rPr>
              <a:t>             TO   &gt;&gt;&gt;&gt;&gt;</a:t>
            </a:r>
          </a:p>
        </p:txBody>
      </p:sp>
      <p:sp>
        <p:nvSpPr>
          <p:cNvPr id="13" name="Footer Placeholder 1">
            <a:extLst>
              <a:ext uri="{FF2B5EF4-FFF2-40B4-BE49-F238E27FC236}">
                <a16:creationId xmlns:a16="http://schemas.microsoft.com/office/drawing/2014/main" id="{2724568F-2E44-5746-BEB3-956FDFEA2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06129" y="6351006"/>
            <a:ext cx="4094709" cy="476251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0E8068-69D1-3DEE-3C01-2C7672348B84}"/>
              </a:ext>
            </a:extLst>
          </p:cNvPr>
          <p:cNvSpPr txBox="1"/>
          <p:nvPr/>
        </p:nvSpPr>
        <p:spPr>
          <a:xfrm>
            <a:off x="3971803" y="2611531"/>
            <a:ext cx="1902459" cy="1927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  <a:latin typeface="Helvetica" charset="0"/>
                <a:cs typeface="Helvetica" charset="0"/>
              </a:rPr>
              <a:t>Working with Uncertainty &amp; Positive Risk-Taking   </a:t>
            </a:r>
          </a:p>
        </p:txBody>
      </p:sp>
    </p:spTree>
    <p:extLst>
      <p:ext uri="{BB962C8B-B14F-4D97-AF65-F5344CB8AC3E}">
        <p14:creationId xmlns:p14="http://schemas.microsoft.com/office/powerpoint/2010/main" val="2166174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374B70F-B534-09E4-B03C-C297371EE12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2855" r="6813" b="2"/>
          <a:stretch/>
        </p:blipFill>
        <p:spPr>
          <a:xfrm>
            <a:off x="1306628" y="0"/>
            <a:ext cx="6530744" cy="4914286"/>
          </a:xfrm>
          <a:prstGeom prst="rect">
            <a:avLst/>
          </a:prstGeom>
          <a:noFill/>
        </p:spPr>
      </p:pic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AB8C52BE-21F4-076A-0E60-2DD90D6079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5481228"/>
            <a:ext cx="9144000" cy="476252"/>
          </a:xfrm>
        </p:spPr>
        <p:txBody>
          <a:bodyPr wrap="square" anchor="t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FFFF00"/>
                </a:solidFill>
              </a:rPr>
              <a:t>  </a:t>
            </a:r>
            <a:r>
              <a:rPr lang="en-US" sz="2800" dirty="0">
                <a:solidFill>
                  <a:srgbClr val="FFFF00"/>
                </a:solidFill>
              </a:rPr>
              <a:t>Are you a </a:t>
            </a:r>
            <a:r>
              <a:rPr lang="en-US" sz="2800" b="1" i="1" dirty="0">
                <a:solidFill>
                  <a:srgbClr val="FFFF00"/>
                </a:solidFill>
              </a:rPr>
              <a:t>glass half full </a:t>
            </a:r>
            <a:r>
              <a:rPr lang="en-US" sz="2800" dirty="0">
                <a:solidFill>
                  <a:srgbClr val="FFFF00"/>
                </a:solidFill>
              </a:rPr>
              <a:t>or </a:t>
            </a:r>
            <a:r>
              <a:rPr lang="en-US" sz="2800" b="1" i="1" dirty="0">
                <a:solidFill>
                  <a:srgbClr val="FFFF00"/>
                </a:solidFill>
              </a:rPr>
              <a:t>glass half empty</a:t>
            </a:r>
            <a:r>
              <a:rPr lang="en-US" sz="2800" dirty="0">
                <a:solidFill>
                  <a:srgbClr val="FFFF00"/>
                </a:solidFill>
              </a:rPr>
              <a:t> person?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14C5CBA4-3F03-9788-9A8A-D777CF393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3798" y="6353181"/>
            <a:ext cx="3636404" cy="476251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</p:spTree>
    <p:extLst>
      <p:ext uri="{BB962C8B-B14F-4D97-AF65-F5344CB8AC3E}">
        <p14:creationId xmlns:p14="http://schemas.microsoft.com/office/powerpoint/2010/main" val="3096364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01B2E-3912-2BB5-A51D-914983A47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being more cautious…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1C261-DD5A-89E8-5005-FAE03D58F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9"/>
            <a:ext cx="8229600" cy="3700463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Risk is generally defined in negative terms</a:t>
            </a:r>
          </a:p>
          <a:p>
            <a:r>
              <a:rPr lang="en-US" dirty="0">
                <a:solidFill>
                  <a:srgbClr val="FFFF00"/>
                </a:solidFill>
              </a:rPr>
              <a:t>We become risk averse to avoid negative outcomes</a:t>
            </a:r>
          </a:p>
          <a:p>
            <a:r>
              <a:rPr lang="en-US" dirty="0">
                <a:solidFill>
                  <a:srgbClr val="FFFF00"/>
                </a:solidFill>
              </a:rPr>
              <a:t>There is always a place for caution… when it is a clearly reasoned position</a:t>
            </a:r>
          </a:p>
          <a:p>
            <a:r>
              <a:rPr lang="en-US" dirty="0">
                <a:solidFill>
                  <a:srgbClr val="FFFF00"/>
                </a:solidFill>
              </a:rPr>
              <a:t>But… not if it is simply based in fear of being blamed for ‘</a:t>
            </a:r>
            <a:r>
              <a:rPr lang="en-US" i="1" dirty="0">
                <a:solidFill>
                  <a:srgbClr val="FFFF00"/>
                </a:solidFill>
              </a:rPr>
              <a:t>what might go wrong</a:t>
            </a:r>
            <a:r>
              <a:rPr lang="en-US" dirty="0">
                <a:solidFill>
                  <a:srgbClr val="FFFF00"/>
                </a:solidFill>
              </a:rPr>
              <a:t>’</a:t>
            </a:r>
          </a:p>
          <a:p>
            <a:r>
              <a:rPr lang="en-US" dirty="0">
                <a:solidFill>
                  <a:srgbClr val="FFFF00"/>
                </a:solidFill>
              </a:rPr>
              <a:t>There is no risk-free option!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D44B593C-F710-23CB-EE8F-D1C7E5841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3798" y="6353181"/>
            <a:ext cx="3636404" cy="476251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</p:spTree>
    <p:extLst>
      <p:ext uri="{BB962C8B-B14F-4D97-AF65-F5344CB8AC3E}">
        <p14:creationId xmlns:p14="http://schemas.microsoft.com/office/powerpoint/2010/main" val="1223693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A274C13-A487-0F03-225A-3A89A8C82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 dirty="0"/>
              <a:t>The Impact of Fear &amp; Blame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FA27DE-08F4-0B7C-E8E2-3763C4C42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0203"/>
            <a:ext cx="4572000" cy="4326731"/>
          </a:xfrm>
          <a:prstGeom prst="rect">
            <a:avLst/>
          </a:prstGeom>
          <a:noFill/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21D1DCE-4B95-6506-9AD4-A6244A7C666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72000" y="1600203"/>
            <a:ext cx="4585874" cy="4326731"/>
          </a:xfrm>
          <a:prstGeom prst="rect">
            <a:avLst/>
          </a:prstGeom>
        </p:spPr>
      </p:pic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AE79C22E-B4B3-F149-C7BA-2E9B0F26B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3798" y="6353181"/>
            <a:ext cx="3636404" cy="476251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</p:spTree>
    <p:extLst>
      <p:ext uri="{BB962C8B-B14F-4D97-AF65-F5344CB8AC3E}">
        <p14:creationId xmlns:p14="http://schemas.microsoft.com/office/powerpoint/2010/main" val="770085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6CD6EF9-760A-B0F0-6488-8E455D3D80AF}"/>
              </a:ext>
            </a:extLst>
          </p:cNvPr>
          <p:cNvSpPr txBox="1"/>
          <p:nvPr/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lnSpcReduction="10000"/>
          </a:bodyPr>
          <a:lstStyle/>
          <a:p>
            <a:pPr marL="0" indent="0" algn="ctr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sz="2800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“Life is inherently risky. There is only one big risk you should avoid at all costs, and that is the risk of doing nothing.”   </a:t>
            </a:r>
            <a:r>
              <a:rPr lang="en-US" sz="2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Denis </a:t>
            </a:r>
            <a:r>
              <a:rPr lang="en-US" sz="20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Waitley</a:t>
            </a:r>
            <a:r>
              <a:rPr lang="en-US" sz="2000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6" name="Picture 5" descr="A picture containing text, outdoor, person, screenshot&#10;&#10;Description automatically generated">
            <a:extLst>
              <a:ext uri="{FF2B5EF4-FFF2-40B4-BE49-F238E27FC236}">
                <a16:creationId xmlns:a16="http://schemas.microsoft.com/office/drawing/2014/main" id="{B635C274-6644-BB6A-1C7A-FE7E993645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767"/>
          <a:stretch/>
        </p:blipFill>
        <p:spPr>
          <a:xfrm>
            <a:off x="457200" y="1600203"/>
            <a:ext cx="8229600" cy="4313073"/>
          </a:xfrm>
          <a:prstGeom prst="rect">
            <a:avLst/>
          </a:prstGeom>
          <a:noFill/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3EB36DB-3CFE-259E-5800-22C291877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01770" y="6201308"/>
            <a:ext cx="4140460" cy="476251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en-US" kern="1200" dirty="0">
                <a:solidFill>
                  <a:srgbClr val="FFFF00"/>
                </a:solidFill>
                <a:latin typeface="Arial" charset="0"/>
                <a:ea typeface="+mn-ea"/>
                <a:cs typeface="+mn-cs"/>
              </a:rPr>
              <a:t>Steve Morgan ~ </a:t>
            </a:r>
            <a:r>
              <a:rPr lang="en-US" dirty="0">
                <a:solidFill>
                  <a:srgbClr val="FFFF00"/>
                </a:solidFill>
              </a:rPr>
              <a:t>Practice Based Evidence</a:t>
            </a:r>
            <a:endParaRPr lang="en-US" kern="1200" dirty="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0667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D1293-DEC7-D069-5625-4853F06F5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132" y="727732"/>
            <a:ext cx="3008313" cy="743683"/>
          </a:xfrm>
        </p:spPr>
        <p:txBody>
          <a:bodyPr wrap="square" anchor="b">
            <a:noAutofit/>
          </a:bodyPr>
          <a:lstStyle/>
          <a:p>
            <a:r>
              <a:rPr lang="en-US" sz="3600" dirty="0"/>
              <a:t>And the point is…?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8D4BCE-1E04-48BE-BCF1-D021E09AC6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518" r="16187" b="1"/>
          <a:stretch/>
        </p:blipFill>
        <p:spPr>
          <a:xfrm>
            <a:off x="3887924" y="-60101"/>
            <a:ext cx="5256076" cy="6018371"/>
          </a:xfrm>
          <a:prstGeom prst="rect">
            <a:avLst/>
          </a:prstGeom>
          <a:noFill/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6D12493-EBCF-BD92-0559-186A1D6F2D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3528" y="1880828"/>
            <a:ext cx="3008313" cy="398374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We should be making clearly reasoned risk decisions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Focused on the benefits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Not just taking a chance… on a whim!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22508B51-DB1A-2736-9974-A4E975E3B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01770" y="6367447"/>
            <a:ext cx="4140460" cy="476251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en-US" kern="1200" dirty="0">
                <a:solidFill>
                  <a:srgbClr val="FFFF00"/>
                </a:solidFill>
                <a:latin typeface="Arial" charset="0"/>
                <a:ea typeface="+mn-ea"/>
                <a:cs typeface="+mn-cs"/>
              </a:rPr>
              <a:t>Steve Morgan ~ </a:t>
            </a:r>
            <a:r>
              <a:rPr lang="en-US" dirty="0">
                <a:solidFill>
                  <a:srgbClr val="FFFF00"/>
                </a:solidFill>
              </a:rPr>
              <a:t>Practice Based Evidence</a:t>
            </a:r>
            <a:endParaRPr lang="en-US" kern="1200" dirty="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9485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B01D6-7D81-EDBF-627C-DE2D75076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Based in clear principles…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6B7B3-8D93-09DB-6E5E-0E5FD3E5D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868" y="1422935"/>
            <a:ext cx="8229600" cy="3700463"/>
          </a:xfrm>
        </p:spPr>
        <p:txBody>
          <a:bodyPr/>
          <a:lstStyle/>
          <a:p>
            <a:r>
              <a:rPr lang="en-US" sz="2800" dirty="0">
                <a:solidFill>
                  <a:srgbClr val="FFFF00"/>
                </a:solidFill>
              </a:rPr>
              <a:t>Risk can never be entirely eliminated</a:t>
            </a:r>
          </a:p>
          <a:p>
            <a:r>
              <a:rPr lang="en-US" sz="2800" dirty="0">
                <a:solidFill>
                  <a:srgbClr val="FFFF00"/>
                </a:solidFill>
              </a:rPr>
              <a:t>Assessment is enhanced by accessing several sources of information</a:t>
            </a:r>
          </a:p>
          <a:p>
            <a:r>
              <a:rPr lang="en-US" sz="2800" dirty="0">
                <a:solidFill>
                  <a:srgbClr val="FFFF00"/>
                </a:solidFill>
              </a:rPr>
              <a:t>Identifying risk carries a duty to respond</a:t>
            </a:r>
          </a:p>
          <a:p>
            <a:r>
              <a:rPr lang="en-US" sz="2800" dirty="0">
                <a:solidFill>
                  <a:srgbClr val="FFFF00"/>
                </a:solidFill>
              </a:rPr>
              <a:t>Good teamworking is essential</a:t>
            </a:r>
          </a:p>
          <a:p>
            <a:r>
              <a:rPr lang="en-US" sz="2800" dirty="0">
                <a:solidFill>
                  <a:srgbClr val="FFFF00"/>
                </a:solidFill>
              </a:rPr>
              <a:t>Defensible not defensive decisions</a:t>
            </a:r>
          </a:p>
          <a:p>
            <a:r>
              <a:rPr lang="en-US" sz="2800" dirty="0">
                <a:solidFill>
                  <a:srgbClr val="FFFF00"/>
                </a:solidFill>
              </a:rPr>
              <a:t>Confidentiality is a right, but can be breached</a:t>
            </a:r>
          </a:p>
          <a:p>
            <a:r>
              <a:rPr lang="en-US" sz="2800" dirty="0" err="1">
                <a:solidFill>
                  <a:srgbClr val="FFFF00"/>
                </a:solidFill>
              </a:rPr>
              <a:t>Organisations</a:t>
            </a:r>
            <a:r>
              <a:rPr lang="en-US" sz="2800" dirty="0">
                <a:solidFill>
                  <a:srgbClr val="FFFF00"/>
                </a:solidFill>
              </a:rPr>
              <a:t> should actively work to minimize the blame culture</a:t>
            </a:r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ADCFDA64-4110-7AD8-7AB1-64B860F79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01770" y="6367447"/>
            <a:ext cx="4140460" cy="476251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en-US" kern="1200" dirty="0">
                <a:solidFill>
                  <a:srgbClr val="FFFF00"/>
                </a:solidFill>
                <a:latin typeface="Arial" charset="0"/>
                <a:ea typeface="+mn-ea"/>
                <a:cs typeface="+mn-cs"/>
              </a:rPr>
              <a:t>Steve Morgan ~ </a:t>
            </a:r>
            <a:r>
              <a:rPr lang="en-US" dirty="0">
                <a:solidFill>
                  <a:srgbClr val="FFFF00"/>
                </a:solidFill>
              </a:rPr>
              <a:t>Practice Based Evidence</a:t>
            </a:r>
            <a:endParaRPr lang="en-US" kern="1200" dirty="0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0570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7003"/>
            <a:ext cx="8229600" cy="1143000"/>
          </a:xfrm>
        </p:spPr>
        <p:txBody>
          <a:bodyPr/>
          <a:lstStyle/>
          <a:p>
            <a:r>
              <a:rPr lang="en-US" sz="4000" dirty="0"/>
              <a:t>What is </a:t>
            </a:r>
            <a:r>
              <a:rPr lang="en-US" sz="4000" i="1" dirty="0"/>
              <a:t>Positive Risk-Taking</a:t>
            </a:r>
            <a:r>
              <a:rPr lang="en-US" sz="4000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524" y="1196752"/>
            <a:ext cx="8568952" cy="37004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FFFF00"/>
                </a:solidFill>
              </a:rPr>
              <a:t>The activity is </a:t>
            </a:r>
            <a:r>
              <a:rPr lang="en-US" i="1" u="sng" dirty="0">
                <a:solidFill>
                  <a:srgbClr val="FFFF00"/>
                </a:solidFill>
              </a:rPr>
              <a:t>taking risks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FFFF00"/>
                </a:solidFill>
              </a:rPr>
              <a:t>The reason we do it is for </a:t>
            </a:r>
            <a:r>
              <a:rPr lang="en-US" i="1" u="sng" dirty="0">
                <a:solidFill>
                  <a:srgbClr val="FFFF00"/>
                </a:solidFill>
              </a:rPr>
              <a:t>positive outcomes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FFFF00"/>
                </a:solidFill>
              </a:rPr>
              <a:t>If the person or practitioners are not clear about the </a:t>
            </a:r>
            <a:r>
              <a:rPr lang="en-US" i="1" dirty="0">
                <a:solidFill>
                  <a:srgbClr val="FFFF00"/>
                </a:solidFill>
              </a:rPr>
              <a:t>positive outcome</a:t>
            </a:r>
            <a:r>
              <a:rPr lang="en-US" dirty="0">
                <a:solidFill>
                  <a:srgbClr val="FFFF00"/>
                </a:solidFill>
              </a:rPr>
              <a:t> to be achieved the general rule is don’t take the risk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FFFF00"/>
                </a:solidFill>
              </a:rPr>
              <a:t>It is </a:t>
            </a:r>
            <a:r>
              <a:rPr lang="en-US" u="sng" dirty="0">
                <a:solidFill>
                  <a:srgbClr val="FFFF00"/>
                </a:solidFill>
              </a:rPr>
              <a:t>not</a:t>
            </a:r>
            <a:r>
              <a:rPr lang="en-US" dirty="0">
                <a:solidFill>
                  <a:srgbClr val="FFFF00"/>
                </a:solidFill>
              </a:rPr>
              <a:t> a phrase to imply </a:t>
            </a:r>
            <a:r>
              <a:rPr lang="en-US" i="1" dirty="0">
                <a:solidFill>
                  <a:srgbClr val="FFFF00"/>
                </a:solidFill>
              </a:rPr>
              <a:t>positive risk… </a:t>
            </a:r>
            <a:r>
              <a:rPr lang="en-US" dirty="0">
                <a:solidFill>
                  <a:srgbClr val="FFFF00"/>
                </a:solidFill>
              </a:rPr>
              <a:t>this is too general and meaningless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i="1" dirty="0">
                <a:solidFill>
                  <a:srgbClr val="FFFF00"/>
                </a:solidFill>
              </a:rPr>
              <a:t>Positive risk-taking</a:t>
            </a:r>
            <a:r>
              <a:rPr lang="en-US" dirty="0">
                <a:solidFill>
                  <a:srgbClr val="FFFF00"/>
                </a:solidFill>
              </a:rPr>
              <a:t> is ‘very specific’ to an individual</a:t>
            </a:r>
            <a:endParaRPr lang="en-US" i="1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BCE0B7BA-5074-7841-B80E-7E111FC09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25706" y="6345235"/>
            <a:ext cx="5292588" cy="476251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Steve Morgan ~ Practice Based Evidence </a:t>
            </a:r>
          </a:p>
        </p:txBody>
      </p:sp>
    </p:spTree>
    <p:extLst>
      <p:ext uri="{BB962C8B-B14F-4D97-AF65-F5344CB8AC3E}">
        <p14:creationId xmlns:p14="http://schemas.microsoft.com/office/powerpoint/2010/main" val="282391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Defining what we mean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280" y="1304764"/>
            <a:ext cx="8229600" cy="3700463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2400" i="1" dirty="0">
                <a:solidFill>
                  <a:srgbClr val="FFFF00"/>
                </a:solidFill>
              </a:rPr>
              <a:t>Positive risk-taking </a:t>
            </a:r>
            <a:r>
              <a:rPr lang="en-US" sz="2400" dirty="0">
                <a:solidFill>
                  <a:srgbClr val="FFFF00"/>
                </a:solidFill>
              </a:rPr>
              <a:t>is the weighing up of the potential benefits and harms of exercising one choice of action over another…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2400" dirty="0">
                <a:solidFill>
                  <a:srgbClr val="FFFF00"/>
                </a:solidFill>
              </a:rPr>
              <a:t>It is based in a clear appreciation of the risks (i.e. good risk assessment)…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2400" dirty="0">
                <a:solidFill>
                  <a:srgbClr val="FFFF00"/>
                </a:solidFill>
              </a:rPr>
              <a:t>It is the development of detailed plans and actions (i.e. good risk management)…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2400" dirty="0">
                <a:solidFill>
                  <a:srgbClr val="FFFF00"/>
                </a:solidFill>
              </a:rPr>
              <a:t>Based in the capabilities and expressed wishes of the individual person (i.e. a strengths approach)…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2400" dirty="0">
                <a:solidFill>
                  <a:srgbClr val="FFFF00"/>
                </a:solidFill>
              </a:rPr>
              <a:t>It is about achieving desired positive outcomes and minimizing the potential harmful outcomes.                                             [Morgan, 2013]</a:t>
            </a:r>
          </a:p>
          <a:p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08A3B22F-FCE9-C54F-BBE5-B15BBC98D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25706" y="6345235"/>
            <a:ext cx="5292588" cy="476251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Steve Morgan ~ Practice Based Evidence </a:t>
            </a:r>
          </a:p>
        </p:txBody>
      </p:sp>
    </p:spTree>
    <p:extLst>
      <p:ext uri="{BB962C8B-B14F-4D97-AF65-F5344CB8AC3E}">
        <p14:creationId xmlns:p14="http://schemas.microsoft.com/office/powerpoint/2010/main" val="332855289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66CCFF"/>
      </a:dk1>
      <a:lt1>
        <a:srgbClr val="FFFFFF"/>
      </a:lt1>
      <a:dk2>
        <a:srgbClr val="FFFFFF"/>
      </a:dk2>
      <a:lt2>
        <a:srgbClr val="004080"/>
      </a:lt2>
      <a:accent1>
        <a:srgbClr val="FFFFFF"/>
      </a:accent1>
      <a:accent2>
        <a:srgbClr val="66CCFF"/>
      </a:accent2>
      <a:accent3>
        <a:srgbClr val="FFFFFF"/>
      </a:accent3>
      <a:accent4>
        <a:srgbClr val="56AEDA"/>
      </a:accent4>
      <a:accent5>
        <a:srgbClr val="FFFFFF"/>
      </a:accent5>
      <a:accent6>
        <a:srgbClr val="5CB9E7"/>
      </a:accent6>
      <a:hlink>
        <a:srgbClr val="CC66FF"/>
      </a:hlink>
      <a:folHlink>
        <a:srgbClr val="6666F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3366FF"/>
        </a:hlink>
        <a:folHlink>
          <a:srgbClr val="66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0066"/>
        </a:hlink>
        <a:folHlink>
          <a:srgbClr val="33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E2F4FF"/>
        </a:accent5>
        <a:accent6>
          <a:srgbClr val="2D2D8A"/>
        </a:accent6>
        <a:hlink>
          <a:srgbClr val="000066"/>
        </a:hlink>
        <a:folHlink>
          <a:srgbClr val="3333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2947</TotalTime>
  <Words>464</Words>
  <Application>Microsoft Macintosh PowerPoint</Application>
  <PresentationFormat>On-screen Show (4:3)</PresentationFormat>
  <Paragraphs>49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Helvetica</vt:lpstr>
      <vt:lpstr>Default Design</vt:lpstr>
      <vt:lpstr>  Module 1  Developing a Risk Mindset   Steve Morgan Practice Based Evidence     </vt:lpstr>
      <vt:lpstr>PowerPoint Presentation</vt:lpstr>
      <vt:lpstr>PowerPoint Presentation</vt:lpstr>
      <vt:lpstr>On being more cautious…</vt:lpstr>
      <vt:lpstr>The Impact of Fear &amp; Blame</vt:lpstr>
      <vt:lpstr>PowerPoint Presentation</vt:lpstr>
      <vt:lpstr>And the point is…?</vt:lpstr>
      <vt:lpstr>Based in clear principles…</vt:lpstr>
      <vt:lpstr>What is Positive Risk-Taking?</vt:lpstr>
      <vt:lpstr>Defining what we mean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Subtle Waves Template</dc:title>
  <dc:creator>Presentation Magazine</dc:creator>
  <cp:lastModifiedBy>steve morgan</cp:lastModifiedBy>
  <cp:revision>145</cp:revision>
  <dcterms:modified xsi:type="dcterms:W3CDTF">2022-08-14T18:14:57Z</dcterms:modified>
</cp:coreProperties>
</file>