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356" r:id="rId3"/>
    <p:sldId id="355" r:id="rId4"/>
    <p:sldId id="257" r:id="rId5"/>
    <p:sldId id="357" r:id="rId6"/>
    <p:sldId id="351" r:id="rId7"/>
    <p:sldId id="358" r:id="rId8"/>
    <p:sldId id="359" r:id="rId9"/>
    <p:sldId id="361"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0080"/>
    <a:srgbClr val="FFFFFF"/>
    <a:srgbClr val="5D7E9D"/>
    <a:srgbClr val="191919"/>
    <a:srgbClr val="8000FF"/>
    <a:srgbClr val="666666"/>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39" autoAdjust="0"/>
    <p:restoredTop sz="91784" autoAdjust="0"/>
  </p:normalViewPr>
  <p:slideViewPr>
    <p:cSldViewPr snapToObjects="1">
      <p:cViewPr varScale="1">
        <p:scale>
          <a:sx n="101" d="100"/>
          <a:sy n="101" d="100"/>
        </p:scale>
        <p:origin x="14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p>
        </p:txBody>
      </p:sp>
      <p:sp>
        <p:nvSpPr>
          <p:cNvPr id="2560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p>
        </p:txBody>
      </p:sp>
      <p:sp>
        <p:nvSpPr>
          <p:cNvPr id="2560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2C81347-F499-4826-81E9-B62659454182}" type="slidenum">
              <a:rPr lang="en-US" altLang="en-US"/>
              <a:pPr>
                <a:defRPr/>
              </a:pPr>
              <a:t>‹#›</a:t>
            </a:fld>
            <a:endParaRPr lang="en-US" altLang="en-US" dirty="0"/>
          </a:p>
        </p:txBody>
      </p:sp>
    </p:spTree>
    <p:extLst>
      <p:ext uri="{BB962C8B-B14F-4D97-AF65-F5344CB8AC3E}">
        <p14:creationId xmlns:p14="http://schemas.microsoft.com/office/powerpoint/2010/main" val="12763519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54120BA-683D-4D30-A4B4-A4C3B5DC2EEA}" type="slidenum">
              <a:rPr lang="en-US" altLang="en-US"/>
              <a:pPr>
                <a:defRPr/>
              </a:pPr>
              <a:t>‹#›</a:t>
            </a:fld>
            <a:endParaRPr lang="en-US" altLang="en-US" dirty="0"/>
          </a:p>
        </p:txBody>
      </p:sp>
    </p:spTree>
    <p:extLst>
      <p:ext uri="{BB962C8B-B14F-4D97-AF65-F5344CB8AC3E}">
        <p14:creationId xmlns:p14="http://schemas.microsoft.com/office/powerpoint/2010/main" val="37411084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2A314-43C5-42D4-9588-313149C27674}" type="slidenum">
              <a:rPr lang="en-US" altLang="en-US"/>
              <a:pPr>
                <a:spcBef>
                  <a:spcPct val="0"/>
                </a:spcBef>
              </a:pPr>
              <a:t>1</a:t>
            </a:fld>
            <a:endParaRPr lang="en-US" altLang="en-US" dirty="0"/>
          </a:p>
        </p:txBody>
      </p:sp>
      <p:sp>
        <p:nvSpPr>
          <p:cNvPr id="6147" name="Rectangle 2"/>
          <p:cNvSpPr>
            <a:spLocks noGrp="1" noRot="1" noChangeAspect="1" noChangeArrowheads="1" noTextEdit="1"/>
          </p:cNvSpPr>
          <p:nvPr>
            <p:ph type="sldImg"/>
          </p:nvPr>
        </p:nvSpPr>
        <p:spPr>
          <a:xfrm>
            <a:off x="1143000" y="685800"/>
            <a:ext cx="4572000" cy="3429000"/>
          </a:xfrm>
          <a:ln/>
        </p:spPr>
      </p:sp>
      <p:sp>
        <p:nvSpPr>
          <p:cNvPr id="6148" name="Rectangle 3"/>
          <p:cNvSpPr>
            <a:spLocks noGrp="1" noChangeArrowheads="1"/>
          </p:cNvSpPr>
          <p:nvPr>
            <p:ph type="body" idx="1"/>
          </p:nvPr>
        </p:nvSpPr>
        <p:spPr>
          <a:noFill/>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228665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4" name="Picture 24" descr="bluebackgorund"/>
          <p:cNvPicPr>
            <a:picLocks noChangeAspect="1" noChangeArrowheads="1"/>
          </p:cNvPicPr>
          <p:nvPr/>
        </p:nvPicPr>
        <p:blipFill>
          <a:blip r:embed="rId2">
            <a:extLst>
              <a:ext uri="{28A0092B-C50C-407E-A947-70E740481C1C}">
                <a14:useLocalDpi xmlns:a14="http://schemas.microsoft.com/office/drawing/2010/main" val="0"/>
              </a:ext>
            </a:extLst>
          </a:blip>
          <a:srcRect l="3816" t="1057" r="4581" b="1799"/>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1196975"/>
            <a:ext cx="7772400" cy="1470025"/>
          </a:xfrm>
        </p:spPr>
        <p:txBody>
          <a:bodyPr/>
          <a:lstStyle>
            <a:lvl1pPr>
              <a:defRPr/>
            </a:lvl1pPr>
          </a:lstStyle>
          <a:p>
            <a:pPr lvl="0"/>
            <a:r>
              <a:rPr lang="en-US" noProof="0"/>
              <a:t>Click to edit Master title style</a:t>
            </a:r>
          </a:p>
        </p:txBody>
      </p:sp>
      <p:sp>
        <p:nvSpPr>
          <p:cNvPr id="3075" name="Rectangle 3"/>
          <p:cNvSpPr>
            <a:spLocks noGrp="1" noChangeArrowheads="1"/>
          </p:cNvSpPr>
          <p:nvPr>
            <p:ph type="subTitle" idx="1"/>
          </p:nvPr>
        </p:nvSpPr>
        <p:spPr>
          <a:xfrm>
            <a:off x="1371600" y="2952751"/>
            <a:ext cx="6400800" cy="1752600"/>
          </a:xfrm>
        </p:spPr>
        <p:txBody>
          <a:bodyPr/>
          <a:lstStyle>
            <a:lvl1pPr marL="0" indent="0" algn="ctr">
              <a:buFontTx/>
              <a:buNone/>
              <a:defRPr/>
            </a:lvl1pPr>
          </a:lstStyle>
          <a:p>
            <a:pPr lvl="0"/>
            <a:r>
              <a:rPr lang="en-US" noProof="0"/>
              <a:t>Click to edit Master subtitle style</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smtClean="0"/>
            </a:lvl1pPr>
          </a:lstStyle>
          <a:p>
            <a:pPr>
              <a:defRPr/>
            </a:pPr>
            <a:fld id="{72D9F3F8-F33C-43E3-859B-D20CD0E05CF6}" type="slidenum">
              <a:rPr lang="en-US" altLang="en-US"/>
              <a:pPr>
                <a:defRPr/>
              </a:pPr>
              <a:t>‹#›</a:t>
            </a:fld>
            <a:endParaRPr lang="en-US" altLang="en-US" dirty="0"/>
          </a:p>
        </p:txBody>
      </p:sp>
    </p:spTree>
    <p:extLst>
      <p:ext uri="{BB962C8B-B14F-4D97-AF65-F5344CB8AC3E}">
        <p14:creationId xmlns:p14="http://schemas.microsoft.com/office/powerpoint/2010/main" val="456201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B310197-2870-4F15-B82C-94FD3B9E5BBB}" type="slidenum">
              <a:rPr lang="en-US" altLang="en-US"/>
              <a:pPr>
                <a:defRPr/>
              </a:pPr>
              <a:t>‹#›</a:t>
            </a:fld>
            <a:endParaRPr lang="en-US" altLang="en-US" dirty="0"/>
          </a:p>
        </p:txBody>
      </p:sp>
    </p:spTree>
    <p:extLst>
      <p:ext uri="{BB962C8B-B14F-4D97-AF65-F5344CB8AC3E}">
        <p14:creationId xmlns:p14="http://schemas.microsoft.com/office/powerpoint/2010/main" val="303724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D3BFF8D-FC27-4E12-B06E-5E24C899C6AA}" type="slidenum">
              <a:rPr lang="en-US" altLang="en-US"/>
              <a:pPr>
                <a:defRPr/>
              </a:pPr>
              <a:t>‹#›</a:t>
            </a:fld>
            <a:endParaRPr lang="en-US" altLang="en-US" dirty="0"/>
          </a:p>
        </p:txBody>
      </p:sp>
    </p:spTree>
    <p:extLst>
      <p:ext uri="{BB962C8B-B14F-4D97-AF65-F5344CB8AC3E}">
        <p14:creationId xmlns:p14="http://schemas.microsoft.com/office/powerpoint/2010/main" val="659398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3"/>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3"/>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71E637B-D99C-413D-B93E-238FB7956FE6}" type="slidenum">
              <a:rPr lang="en-US" altLang="en-US"/>
              <a:pPr>
                <a:defRPr/>
              </a:pPr>
              <a:t>‹#›</a:t>
            </a:fld>
            <a:endParaRPr lang="en-US" altLang="en-US" dirty="0"/>
          </a:p>
        </p:txBody>
      </p:sp>
    </p:spTree>
    <p:extLst>
      <p:ext uri="{BB962C8B-B14F-4D97-AF65-F5344CB8AC3E}">
        <p14:creationId xmlns:p14="http://schemas.microsoft.com/office/powerpoint/2010/main" val="1347280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0DF0CAE-5797-4FD3-B733-96DF02C46CB9}" type="slidenum">
              <a:rPr lang="en-US" altLang="en-US"/>
              <a:pPr>
                <a:defRPr/>
              </a:pPr>
              <a:t>‹#›</a:t>
            </a:fld>
            <a:endParaRPr lang="en-US" altLang="en-US" dirty="0"/>
          </a:p>
        </p:txBody>
      </p:sp>
    </p:spTree>
    <p:extLst>
      <p:ext uri="{BB962C8B-B14F-4D97-AF65-F5344CB8AC3E}">
        <p14:creationId xmlns:p14="http://schemas.microsoft.com/office/powerpoint/2010/main" val="1972275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67E49B5-F2B1-403B-86A2-A1087E464C78}" type="slidenum">
              <a:rPr lang="en-US" altLang="en-US"/>
              <a:pPr>
                <a:defRPr/>
              </a:pPr>
              <a:t>‹#›</a:t>
            </a:fld>
            <a:endParaRPr lang="en-US" altLang="en-US" dirty="0"/>
          </a:p>
        </p:txBody>
      </p:sp>
    </p:spTree>
    <p:extLst>
      <p:ext uri="{BB962C8B-B14F-4D97-AF65-F5344CB8AC3E}">
        <p14:creationId xmlns:p14="http://schemas.microsoft.com/office/powerpoint/2010/main" val="70069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C58D71F2-6538-45BB-8BAB-FAADE4C452FF}" type="slidenum">
              <a:rPr lang="en-US" altLang="en-US"/>
              <a:pPr>
                <a:defRPr/>
              </a:pPr>
              <a:t>‹#›</a:t>
            </a:fld>
            <a:endParaRPr lang="en-US" altLang="en-US" dirty="0"/>
          </a:p>
        </p:txBody>
      </p:sp>
    </p:spTree>
    <p:extLst>
      <p:ext uri="{BB962C8B-B14F-4D97-AF65-F5344CB8AC3E}">
        <p14:creationId xmlns:p14="http://schemas.microsoft.com/office/powerpoint/2010/main" val="3911279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49"/>
            <a:ext cx="3008313" cy="1162051"/>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3"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903399-A493-42BC-82B2-CF85C0A98A9B}" type="slidenum">
              <a:rPr lang="en-US" altLang="en-US"/>
              <a:pPr>
                <a:defRPr/>
              </a:pPr>
              <a:t>‹#›</a:t>
            </a:fld>
            <a:endParaRPr lang="en-US" altLang="en-US" dirty="0"/>
          </a:p>
        </p:txBody>
      </p:sp>
    </p:spTree>
    <p:extLst>
      <p:ext uri="{BB962C8B-B14F-4D97-AF65-F5344CB8AC3E}">
        <p14:creationId xmlns:p14="http://schemas.microsoft.com/office/powerpoint/2010/main" val="1514674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C6CD88D-4811-40B2-9A5E-08C77C33E7A0}" type="slidenum">
              <a:rPr lang="en-US" altLang="en-US"/>
              <a:pPr>
                <a:defRPr/>
              </a:pPr>
              <a:t>‹#›</a:t>
            </a:fld>
            <a:endParaRPr lang="en-US" altLang="en-US" dirty="0"/>
          </a:p>
        </p:txBody>
      </p:sp>
    </p:spTree>
    <p:extLst>
      <p:ext uri="{BB962C8B-B14F-4D97-AF65-F5344CB8AC3E}">
        <p14:creationId xmlns:p14="http://schemas.microsoft.com/office/powerpoint/2010/main" val="554732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7A2D3AB-39B4-4452-AAE7-7FB2D7C785D1}" type="slidenum">
              <a:rPr lang="en-US" altLang="en-US"/>
              <a:pPr>
                <a:defRPr/>
              </a:pPr>
              <a:t>‹#›</a:t>
            </a:fld>
            <a:endParaRPr lang="en-US" altLang="en-US" dirty="0"/>
          </a:p>
        </p:txBody>
      </p:sp>
    </p:spTree>
    <p:extLst>
      <p:ext uri="{BB962C8B-B14F-4D97-AF65-F5344CB8AC3E}">
        <p14:creationId xmlns:p14="http://schemas.microsoft.com/office/powerpoint/2010/main" val="1070624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0260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9"/>
            <a:ext cx="6019800" cy="50260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FF7883C-AFF0-4CFB-9887-14FE3220DBC8}" type="slidenum">
              <a:rPr lang="en-US" altLang="en-US"/>
              <a:pPr>
                <a:defRPr/>
              </a:pPr>
              <a:t>‹#›</a:t>
            </a:fld>
            <a:endParaRPr lang="en-US" altLang="en-US" dirty="0"/>
          </a:p>
        </p:txBody>
      </p:sp>
    </p:spTree>
    <p:extLst>
      <p:ext uri="{BB962C8B-B14F-4D97-AF65-F5344CB8AC3E}">
        <p14:creationId xmlns:p14="http://schemas.microsoft.com/office/powerpoint/2010/main" val="7085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p>
            <a:r>
              <a:rPr lang="en-US"/>
              <a:t>Click to edit Master title style</a:t>
            </a:r>
            <a:endParaRPr lang="en-GB"/>
          </a:p>
        </p:txBody>
      </p:sp>
      <p:sp>
        <p:nvSpPr>
          <p:cNvPr id="3" name="Chart Placeholder 2"/>
          <p:cNvSpPr>
            <a:spLocks noGrp="1"/>
          </p:cNvSpPr>
          <p:nvPr>
            <p:ph type="chart" idx="1"/>
          </p:nvPr>
        </p:nvSpPr>
        <p:spPr>
          <a:xfrm>
            <a:off x="457200" y="1600203"/>
            <a:ext cx="8229600" cy="3700463"/>
          </a:xfrm>
        </p:spPr>
        <p:txBody>
          <a:bodyPr/>
          <a:lstStyle/>
          <a:p>
            <a:pPr lvl="0"/>
            <a:endParaRPr lang="en-GB"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DF0FE1A-FB8A-4BC8-ABA1-C1F567D4FFAC}" type="slidenum">
              <a:rPr lang="en-US" altLang="en-US"/>
              <a:pPr>
                <a:defRPr/>
              </a:pPr>
              <a:t>‹#›</a:t>
            </a:fld>
            <a:endParaRPr lang="en-US" altLang="en-US" dirty="0"/>
          </a:p>
        </p:txBody>
      </p:sp>
    </p:spTree>
    <p:extLst>
      <p:ext uri="{BB962C8B-B14F-4D97-AF65-F5344CB8AC3E}">
        <p14:creationId xmlns:p14="http://schemas.microsoft.com/office/powerpoint/2010/main" val="802976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3"/>
            <a:ext cx="4038600" cy="3700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3"/>
            <a:ext cx="4038600" cy="3700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4A3A999-AAE1-4B78-841A-2096A310CFE0}" type="slidenum">
              <a:rPr lang="en-US" altLang="en-US"/>
              <a:pPr>
                <a:defRPr/>
              </a:pPr>
              <a:t>‹#›</a:t>
            </a:fld>
            <a:endParaRPr lang="en-US" altLang="en-US" dirty="0"/>
          </a:p>
        </p:txBody>
      </p:sp>
    </p:spTree>
    <p:extLst>
      <p:ext uri="{BB962C8B-B14F-4D97-AF65-F5344CB8AC3E}">
        <p14:creationId xmlns:p14="http://schemas.microsoft.com/office/powerpoint/2010/main" val="666276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8" descr="bluebackgorund"/>
          <p:cNvPicPr>
            <a:picLocks noChangeAspect="1" noChangeArrowheads="1"/>
          </p:cNvPicPr>
          <p:nvPr/>
        </p:nvPicPr>
        <p:blipFill>
          <a:blip r:embed="rId15">
            <a:extLst>
              <a:ext uri="{28A0092B-C50C-407E-A947-70E740481C1C}">
                <a14:useLocalDpi xmlns:a14="http://schemas.microsoft.com/office/drawing/2010/main" val="0"/>
              </a:ext>
            </a:extLst>
          </a:blip>
          <a:srcRect l="3816" t="1057" r="4581" b="1799"/>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9"/>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600203"/>
            <a:ext cx="8229600" cy="3700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p:cNvSpPr>
            <a:spLocks noGrp="1" noChangeArrowheads="1"/>
          </p:cNvSpPr>
          <p:nvPr>
            <p:ph type="dt" sz="half" idx="2"/>
          </p:nvPr>
        </p:nvSpPr>
        <p:spPr bwMode="auto">
          <a:xfrm>
            <a:off x="457200" y="6245225"/>
            <a:ext cx="2133600" cy="4762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6F2734D-480E-47C1-8598-5032E4EC40A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89"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1012" y="3407928"/>
            <a:ext cx="7772400" cy="1470025"/>
          </a:xfrm>
          <a:extLst>
            <a:ext uri="{909E8E84-426E-40dd-AFC4-6F175D3DCCD1}">
              <a14:hiddenFill xmlns="" xmlns:a14="http://schemas.microsoft.com/office/drawing/2010/main">
                <a:solidFill>
                  <a:srgbClr val="FF0080">
                    <a:alpha val="34117"/>
                  </a:srgbClr>
                </a:solidFill>
              </a14:hiddenFill>
            </a:ext>
            <a:ext uri="{91240B29-F687-4f45-9708-019B960494DF}">
              <a14:hiddenLine xmlns="" xmlns:a14="http://schemas.microsoft.com/office/drawing/2010/main" w="9525">
                <a:solidFill>
                  <a:srgbClr val="FF0080"/>
                </a:solidFill>
                <a:miter lim="800000"/>
                <a:headEnd/>
                <a:tailEnd/>
              </a14:hiddenLine>
            </a:ext>
          </a:extLst>
        </p:spPr>
        <p:txBody>
          <a:bodyPr/>
          <a:lstStyle/>
          <a:p>
            <a:pPr eaLnBrk="1" hangingPunct="1"/>
            <a:br>
              <a:rPr lang="en-US" altLang="en-US" dirty="0">
                <a:solidFill>
                  <a:schemeClr val="bg1"/>
                </a:solidFill>
              </a:rPr>
            </a:br>
            <a:br>
              <a:rPr lang="en-US" altLang="en-US" dirty="0">
                <a:solidFill>
                  <a:schemeClr val="bg1"/>
                </a:solidFill>
              </a:rPr>
            </a:br>
            <a:r>
              <a:rPr lang="en-US" altLang="en-US" dirty="0">
                <a:solidFill>
                  <a:schemeClr val="bg1"/>
                </a:solidFill>
              </a:rPr>
              <a:t>Module 2</a:t>
            </a:r>
            <a:br>
              <a:rPr lang="en-US" altLang="en-US" dirty="0">
                <a:solidFill>
                  <a:schemeClr val="bg1"/>
                </a:solidFill>
              </a:rPr>
            </a:br>
            <a:br>
              <a:rPr lang="en-US" altLang="en-US" dirty="0">
                <a:solidFill>
                  <a:schemeClr val="bg1"/>
                </a:solidFill>
              </a:rPr>
            </a:br>
            <a:r>
              <a:rPr lang="en-US" altLang="en-US" dirty="0">
                <a:solidFill>
                  <a:schemeClr val="bg1"/>
                </a:solidFill>
              </a:rPr>
              <a:t>Working with Risk</a:t>
            </a:r>
            <a:br>
              <a:rPr lang="en-US" altLang="en-US" dirty="0">
                <a:solidFill>
                  <a:srgbClr val="FFFF00"/>
                </a:solidFill>
              </a:rPr>
            </a:br>
            <a:br>
              <a:rPr lang="en-US" altLang="en-US" sz="2800" dirty="0">
                <a:solidFill>
                  <a:srgbClr val="FFFF00"/>
                </a:solidFill>
              </a:rPr>
            </a:br>
            <a:br>
              <a:rPr lang="en-US" altLang="en-US" sz="2800" dirty="0">
                <a:solidFill>
                  <a:srgbClr val="FFFF00"/>
                </a:solidFill>
              </a:rPr>
            </a:br>
            <a:br>
              <a:rPr lang="en-US" altLang="en-US" sz="2800" dirty="0">
                <a:solidFill>
                  <a:srgbClr val="FFFF00"/>
                </a:solidFill>
              </a:rPr>
            </a:br>
            <a:r>
              <a:rPr lang="en-US" altLang="en-US" sz="2800" dirty="0">
                <a:solidFill>
                  <a:srgbClr val="FFFF00"/>
                </a:solidFill>
              </a:rPr>
              <a:t>Steve Morgan</a:t>
            </a:r>
            <a:br>
              <a:rPr lang="en-US" altLang="en-US" sz="2800" dirty="0">
                <a:solidFill>
                  <a:srgbClr val="FFFF00"/>
                </a:solidFill>
              </a:rPr>
            </a:br>
            <a:r>
              <a:rPr lang="en-US" altLang="en-US" sz="2800" i="1" dirty="0">
                <a:solidFill>
                  <a:srgbClr val="FFFF00"/>
                </a:solidFill>
              </a:rPr>
              <a:t>Practice Based Evidence</a:t>
            </a:r>
            <a:br>
              <a:rPr lang="en-US" altLang="en-US" sz="2800" i="1" dirty="0">
                <a:solidFill>
                  <a:srgbClr val="FFFF00"/>
                </a:solidFill>
              </a:rPr>
            </a:br>
            <a:br>
              <a:rPr lang="en-US" altLang="en-US" sz="2800" i="1" dirty="0">
                <a:solidFill>
                  <a:srgbClr val="FFFF00"/>
                </a:solidFill>
              </a:rPr>
            </a:br>
            <a:br>
              <a:rPr lang="en-US" altLang="en-US" sz="2800" dirty="0">
                <a:solidFill>
                  <a:srgbClr val="FFFF00"/>
                </a:solidFill>
              </a:rPr>
            </a:br>
            <a:br>
              <a:rPr lang="en-US" altLang="en-US" sz="2800" dirty="0">
                <a:solidFill>
                  <a:srgbClr val="FFFF00"/>
                </a:solidFill>
              </a:rPr>
            </a:br>
            <a:endParaRPr lang="en-US" altLang="en-US" dirty="0">
              <a:solidFill>
                <a:srgbClr val="FFFF00"/>
              </a:solidFill>
            </a:endParaRPr>
          </a:p>
        </p:txBody>
      </p:sp>
      <p:sp>
        <p:nvSpPr>
          <p:cNvPr id="5123" name="Text Box 15"/>
          <p:cNvSpPr txBox="1">
            <a:spLocks noChangeArrowheads="1"/>
          </p:cNvSpPr>
          <p:nvPr/>
        </p:nvSpPr>
        <p:spPr bwMode="auto">
          <a:xfrm>
            <a:off x="3870325" y="1719263"/>
            <a:ext cx="1846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3522-A601-AD55-8EF5-391FC122464B}"/>
              </a:ext>
            </a:extLst>
          </p:cNvPr>
          <p:cNvSpPr>
            <a:spLocks noGrp="1"/>
          </p:cNvSpPr>
          <p:nvPr>
            <p:ph type="title"/>
          </p:nvPr>
        </p:nvSpPr>
        <p:spPr>
          <a:xfrm>
            <a:off x="457200" y="4552"/>
            <a:ext cx="8229600" cy="1143000"/>
          </a:xfrm>
        </p:spPr>
        <p:txBody>
          <a:bodyPr wrap="square" anchor="ctr">
            <a:normAutofit/>
          </a:bodyPr>
          <a:lstStyle/>
          <a:p>
            <a:r>
              <a:rPr lang="en-US" dirty="0"/>
              <a:t>What risks?</a:t>
            </a:r>
          </a:p>
        </p:txBody>
      </p:sp>
      <p:pic>
        <p:nvPicPr>
          <p:cNvPr id="4" name="Picture 3">
            <a:extLst>
              <a:ext uri="{FF2B5EF4-FFF2-40B4-BE49-F238E27FC236}">
                <a16:creationId xmlns:a16="http://schemas.microsoft.com/office/drawing/2014/main" id="{F512B542-A669-42F7-F249-0B9455E80750}"/>
              </a:ext>
            </a:extLst>
          </p:cNvPr>
          <p:cNvPicPr>
            <a:picLocks noChangeAspect="1"/>
          </p:cNvPicPr>
          <p:nvPr/>
        </p:nvPicPr>
        <p:blipFill>
          <a:blip r:embed="rId2"/>
          <a:stretch>
            <a:fillRect/>
          </a:stretch>
        </p:blipFill>
        <p:spPr>
          <a:xfrm>
            <a:off x="0" y="1147552"/>
            <a:ext cx="3670247" cy="5034641"/>
          </a:xfrm>
          <a:prstGeom prst="rect">
            <a:avLst/>
          </a:prstGeom>
          <a:noFill/>
        </p:spPr>
      </p:pic>
      <p:sp>
        <p:nvSpPr>
          <p:cNvPr id="3" name="Content Placeholder 2">
            <a:extLst>
              <a:ext uri="{FF2B5EF4-FFF2-40B4-BE49-F238E27FC236}">
                <a16:creationId xmlns:a16="http://schemas.microsoft.com/office/drawing/2014/main" id="{8E8078CA-0521-554A-756D-16A22481224E}"/>
              </a:ext>
            </a:extLst>
          </p:cNvPr>
          <p:cNvSpPr>
            <a:spLocks noGrp="1"/>
          </p:cNvSpPr>
          <p:nvPr>
            <p:ph sz="half" idx="2"/>
          </p:nvPr>
        </p:nvSpPr>
        <p:spPr>
          <a:xfrm>
            <a:off x="4074096" y="1147552"/>
            <a:ext cx="4818384" cy="3990525"/>
          </a:xfrm>
        </p:spPr>
        <p:txBody>
          <a:bodyPr wrap="square" anchor="t">
            <a:noAutofit/>
          </a:bodyPr>
          <a:lstStyle/>
          <a:p>
            <a:pPr>
              <a:lnSpc>
                <a:spcPct val="90000"/>
              </a:lnSpc>
            </a:pPr>
            <a:r>
              <a:rPr lang="en-GB" dirty="0">
                <a:solidFill>
                  <a:srgbClr val="FFFF00"/>
                </a:solidFill>
              </a:rPr>
              <a:t>In Health &amp; Social Care the list goes on… </a:t>
            </a:r>
          </a:p>
          <a:p>
            <a:pPr>
              <a:lnSpc>
                <a:spcPct val="90000"/>
              </a:lnSpc>
            </a:pPr>
            <a:r>
              <a:rPr lang="en-GB" dirty="0">
                <a:solidFill>
                  <a:srgbClr val="FFFF00"/>
                </a:solidFill>
              </a:rPr>
              <a:t>Suicide risk… self-harm… neglect… aggression and violence</a:t>
            </a:r>
          </a:p>
          <a:p>
            <a:pPr>
              <a:lnSpc>
                <a:spcPct val="90000"/>
              </a:lnSpc>
            </a:pPr>
            <a:r>
              <a:rPr lang="en-GB" dirty="0">
                <a:solidFill>
                  <a:srgbClr val="FFFF00"/>
                </a:solidFill>
              </a:rPr>
              <a:t>Relationships</a:t>
            </a:r>
          </a:p>
          <a:p>
            <a:pPr>
              <a:lnSpc>
                <a:spcPct val="90000"/>
              </a:lnSpc>
            </a:pPr>
            <a:r>
              <a:rPr lang="en-GB" dirty="0">
                <a:solidFill>
                  <a:srgbClr val="FFFF00"/>
                </a:solidFill>
              </a:rPr>
              <a:t>Communication difficulties</a:t>
            </a:r>
          </a:p>
          <a:p>
            <a:pPr>
              <a:lnSpc>
                <a:spcPct val="90000"/>
              </a:lnSpc>
            </a:pPr>
            <a:r>
              <a:rPr lang="en-GB" dirty="0">
                <a:solidFill>
                  <a:srgbClr val="FFFF00"/>
                </a:solidFill>
              </a:rPr>
              <a:t>Housing tenure</a:t>
            </a:r>
          </a:p>
          <a:p>
            <a:pPr>
              <a:lnSpc>
                <a:spcPct val="90000"/>
              </a:lnSpc>
            </a:pPr>
            <a:r>
              <a:rPr lang="en-GB" dirty="0">
                <a:solidFill>
                  <a:srgbClr val="FFFF00"/>
                </a:solidFill>
              </a:rPr>
              <a:t>Financial security</a:t>
            </a:r>
          </a:p>
          <a:p>
            <a:pPr>
              <a:lnSpc>
                <a:spcPct val="90000"/>
              </a:lnSpc>
            </a:pPr>
            <a:r>
              <a:rPr lang="en-GB" dirty="0">
                <a:solidFill>
                  <a:srgbClr val="FFFF00"/>
                </a:solidFill>
              </a:rPr>
              <a:t>Jobs and vocational pursuits</a:t>
            </a:r>
            <a:endParaRPr lang="en-US" dirty="0">
              <a:solidFill>
                <a:srgbClr val="FFFF00"/>
              </a:solidFill>
            </a:endParaRPr>
          </a:p>
        </p:txBody>
      </p:sp>
      <p:sp>
        <p:nvSpPr>
          <p:cNvPr id="5" name="Footer Placeholder 3">
            <a:extLst>
              <a:ext uri="{FF2B5EF4-FFF2-40B4-BE49-F238E27FC236}">
                <a16:creationId xmlns:a16="http://schemas.microsoft.com/office/drawing/2014/main" id="{56C1BECB-731D-1D63-794A-ECF5943007D0}"/>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48022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3888" y="1196752"/>
            <a:ext cx="5580112" cy="5643246"/>
          </a:xfrm>
          <a:prstGeom prst="rect">
            <a:avLst/>
          </a:prstGeom>
        </p:spPr>
      </p:pic>
      <p:sp>
        <p:nvSpPr>
          <p:cNvPr id="4" name="TextBox 3"/>
          <p:cNvSpPr txBox="1"/>
          <p:nvPr/>
        </p:nvSpPr>
        <p:spPr>
          <a:xfrm>
            <a:off x="323528" y="260648"/>
            <a:ext cx="3240360" cy="6432530"/>
          </a:xfrm>
          <a:prstGeom prst="rect">
            <a:avLst/>
          </a:prstGeom>
          <a:noFill/>
        </p:spPr>
        <p:txBody>
          <a:bodyPr wrap="square" rtlCol="0">
            <a:spAutoFit/>
          </a:bodyPr>
          <a:lstStyle/>
          <a:p>
            <a:r>
              <a:rPr lang="en-US" sz="4400" dirty="0">
                <a:solidFill>
                  <a:schemeClr val="bg1"/>
                </a:solidFill>
              </a:rPr>
              <a:t>Uncertainty</a:t>
            </a:r>
          </a:p>
          <a:p>
            <a:endParaRPr lang="en-US" sz="3200" dirty="0">
              <a:solidFill>
                <a:schemeClr val="bg1"/>
              </a:solidFill>
            </a:endParaRPr>
          </a:p>
          <a:p>
            <a:pPr marL="285750" indent="-285750">
              <a:buFontTx/>
              <a:buChar char="•"/>
            </a:pPr>
            <a:r>
              <a:rPr lang="en-US" sz="2400" dirty="0">
                <a:solidFill>
                  <a:srgbClr val="FFFF00"/>
                </a:solidFill>
              </a:rPr>
              <a:t>Working with risk is about relating to uncertainty</a:t>
            </a:r>
          </a:p>
          <a:p>
            <a:pPr marL="285750" indent="-285750">
              <a:buFontTx/>
              <a:buChar char="•"/>
            </a:pPr>
            <a:r>
              <a:rPr lang="en-US" sz="2400" dirty="0">
                <a:solidFill>
                  <a:srgbClr val="FFFF00"/>
                </a:solidFill>
              </a:rPr>
              <a:t>Decisions</a:t>
            </a:r>
          </a:p>
          <a:p>
            <a:pPr marL="285750" indent="-285750">
              <a:buFontTx/>
              <a:buChar char="•"/>
            </a:pPr>
            <a:r>
              <a:rPr lang="en-US" sz="2400" dirty="0">
                <a:solidFill>
                  <a:srgbClr val="FFFF00"/>
                </a:solidFill>
              </a:rPr>
              <a:t>Compromises</a:t>
            </a:r>
          </a:p>
          <a:p>
            <a:endParaRPr lang="en-US" sz="2400" dirty="0">
              <a:solidFill>
                <a:srgbClr val="FFFF00"/>
              </a:solidFill>
            </a:endParaRPr>
          </a:p>
          <a:p>
            <a:pPr marL="285750" indent="-285750">
              <a:buFontTx/>
              <a:buChar char="•"/>
            </a:pPr>
            <a:r>
              <a:rPr lang="en-US" sz="2400" dirty="0">
                <a:solidFill>
                  <a:srgbClr val="FFFF00"/>
                </a:solidFill>
              </a:rPr>
              <a:t>Sophisticated risk management doesn’t mean we have conquered risk</a:t>
            </a:r>
          </a:p>
          <a:p>
            <a:endParaRPr lang="en-US" sz="2400" dirty="0">
              <a:solidFill>
                <a:srgbClr val="FFFF00"/>
              </a:solidFill>
            </a:endParaRPr>
          </a:p>
          <a:p>
            <a:pPr marL="285750" indent="-285750">
              <a:buFontTx/>
              <a:buChar char="•"/>
            </a:pPr>
            <a:r>
              <a:rPr lang="en-US" sz="2400" i="1" dirty="0">
                <a:solidFill>
                  <a:srgbClr val="FFFF00"/>
                </a:solidFill>
              </a:rPr>
              <a:t>I guess I should have done a risk assessment first!</a:t>
            </a:r>
          </a:p>
        </p:txBody>
      </p:sp>
      <p:sp>
        <p:nvSpPr>
          <p:cNvPr id="5" name="Footer Placeholder 3">
            <a:extLst>
              <a:ext uri="{FF2B5EF4-FFF2-40B4-BE49-F238E27FC236}">
                <a16:creationId xmlns:a16="http://schemas.microsoft.com/office/drawing/2014/main" id="{137F8CF6-D43D-ED49-90C1-7B306CDCA0EF}"/>
              </a:ext>
            </a:extLst>
          </p:cNvPr>
          <p:cNvSpPr>
            <a:spLocks noGrp="1"/>
          </p:cNvSpPr>
          <p:nvPr>
            <p:ph type="ftr" sz="quarter" idx="11"/>
          </p:nvPr>
        </p:nvSpPr>
        <p:spPr>
          <a:xfrm>
            <a:off x="2393758" y="6345235"/>
            <a:ext cx="4356484" cy="476251"/>
          </a:xfrm>
        </p:spPr>
        <p:txBody>
          <a:bodyPr/>
          <a:lstStyle/>
          <a:p>
            <a:pPr>
              <a:defRPr/>
            </a:pPr>
            <a:r>
              <a:rPr lang="en-US" dirty="0"/>
              <a:t>Steve Morgan ~ Practice Based Evidence</a:t>
            </a:r>
          </a:p>
        </p:txBody>
      </p:sp>
    </p:spTree>
    <p:extLst>
      <p:ext uri="{BB962C8B-B14F-4D97-AF65-F5344CB8AC3E}">
        <p14:creationId xmlns:p14="http://schemas.microsoft.com/office/powerpoint/2010/main" val="50537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B3C0-2E63-4345-B752-C3D6413FA720}"/>
              </a:ext>
            </a:extLst>
          </p:cNvPr>
          <p:cNvSpPr>
            <a:spLocks noGrp="1"/>
          </p:cNvSpPr>
          <p:nvPr>
            <p:ph type="title"/>
          </p:nvPr>
        </p:nvSpPr>
        <p:spPr>
          <a:xfrm>
            <a:off x="444252" y="53752"/>
            <a:ext cx="8229600" cy="1143000"/>
          </a:xfrm>
        </p:spPr>
        <p:txBody>
          <a:bodyPr/>
          <a:lstStyle/>
          <a:p>
            <a:r>
              <a:rPr lang="en-US" dirty="0"/>
              <a:t>A Key Component…</a:t>
            </a:r>
          </a:p>
        </p:txBody>
      </p:sp>
      <p:pic>
        <p:nvPicPr>
          <p:cNvPr id="5" name="Content Placeholder 4">
            <a:extLst>
              <a:ext uri="{FF2B5EF4-FFF2-40B4-BE49-F238E27FC236}">
                <a16:creationId xmlns:a16="http://schemas.microsoft.com/office/drawing/2014/main" id="{DE17A852-A779-B122-1CDA-A65C8C099B55}"/>
              </a:ext>
            </a:extLst>
          </p:cNvPr>
          <p:cNvPicPr>
            <a:picLocks noGrp="1" noChangeAspect="1"/>
          </p:cNvPicPr>
          <p:nvPr>
            <p:ph idx="1"/>
          </p:nvPr>
        </p:nvPicPr>
        <p:blipFill>
          <a:blip r:embed="rId2"/>
          <a:stretch>
            <a:fillRect/>
          </a:stretch>
        </p:blipFill>
        <p:spPr>
          <a:xfrm>
            <a:off x="563030" y="1161827"/>
            <a:ext cx="8017939" cy="4895465"/>
          </a:xfrm>
          <a:prstGeom prst="rect">
            <a:avLst/>
          </a:prstGeom>
        </p:spPr>
      </p:pic>
      <p:sp>
        <p:nvSpPr>
          <p:cNvPr id="4" name="Footer Placeholder 3">
            <a:extLst>
              <a:ext uri="{FF2B5EF4-FFF2-40B4-BE49-F238E27FC236}">
                <a16:creationId xmlns:a16="http://schemas.microsoft.com/office/drawing/2014/main" id="{3EB74807-9F72-AE41-AF6E-2AC1EC16A6E9}"/>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468095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A1E4C-A60F-938A-D145-E2B2D75BD134}"/>
              </a:ext>
            </a:extLst>
          </p:cNvPr>
          <p:cNvSpPr>
            <a:spLocks noGrp="1"/>
          </p:cNvSpPr>
          <p:nvPr>
            <p:ph type="title"/>
          </p:nvPr>
        </p:nvSpPr>
        <p:spPr>
          <a:xfrm>
            <a:off x="457200" y="274639"/>
            <a:ext cx="8229600" cy="1143000"/>
          </a:xfrm>
        </p:spPr>
        <p:txBody>
          <a:bodyPr wrap="square" anchor="ctr">
            <a:normAutofit/>
          </a:bodyPr>
          <a:lstStyle/>
          <a:p>
            <a:r>
              <a:rPr lang="en-US" dirty="0"/>
              <a:t>What is risk assessment?</a:t>
            </a:r>
          </a:p>
        </p:txBody>
      </p:sp>
      <p:pic>
        <p:nvPicPr>
          <p:cNvPr id="4" name="Content Placeholder 3">
            <a:extLst>
              <a:ext uri="{FF2B5EF4-FFF2-40B4-BE49-F238E27FC236}">
                <a16:creationId xmlns:a16="http://schemas.microsoft.com/office/drawing/2014/main" id="{2F22A7F8-8D7F-D5C9-B6F2-6C9D10B31127}"/>
              </a:ext>
            </a:extLst>
          </p:cNvPr>
          <p:cNvPicPr>
            <a:picLocks noGrp="1" noChangeAspect="1"/>
          </p:cNvPicPr>
          <p:nvPr>
            <p:ph sz="half" idx="1"/>
          </p:nvPr>
        </p:nvPicPr>
        <p:blipFill>
          <a:blip r:embed="rId2"/>
          <a:stretch>
            <a:fillRect/>
          </a:stretch>
        </p:blipFill>
        <p:spPr>
          <a:xfrm>
            <a:off x="588508" y="1600203"/>
            <a:ext cx="3775983" cy="3700463"/>
          </a:xfrm>
          <a:prstGeom prst="rect">
            <a:avLst/>
          </a:prstGeom>
          <a:noFill/>
        </p:spPr>
      </p:pic>
      <p:sp>
        <p:nvSpPr>
          <p:cNvPr id="9" name="Content Placeholder 3">
            <a:extLst>
              <a:ext uri="{FF2B5EF4-FFF2-40B4-BE49-F238E27FC236}">
                <a16:creationId xmlns:a16="http://schemas.microsoft.com/office/drawing/2014/main" id="{309CBF85-5DF3-4234-C971-E1D0CA8EF826}"/>
              </a:ext>
            </a:extLst>
          </p:cNvPr>
          <p:cNvSpPr>
            <a:spLocks noGrp="1"/>
          </p:cNvSpPr>
          <p:nvPr>
            <p:ph sz="half" idx="2"/>
          </p:nvPr>
        </p:nvSpPr>
        <p:spPr>
          <a:xfrm>
            <a:off x="4499992" y="1600203"/>
            <a:ext cx="4500500" cy="3700463"/>
          </a:xfrm>
        </p:spPr>
        <p:txBody>
          <a:bodyPr/>
          <a:lstStyle/>
          <a:p>
            <a:r>
              <a:rPr lang="en-US" dirty="0">
                <a:solidFill>
                  <a:srgbClr val="FFFF00"/>
                </a:solidFill>
              </a:rPr>
              <a:t>It’s more about what we do before filling out paperwork!</a:t>
            </a:r>
          </a:p>
          <a:p>
            <a:r>
              <a:rPr lang="en-US" dirty="0">
                <a:solidFill>
                  <a:srgbClr val="FFFF00"/>
                </a:solidFill>
              </a:rPr>
              <a:t>A framework for guiding and prompting good practice</a:t>
            </a:r>
          </a:p>
          <a:p>
            <a:r>
              <a:rPr lang="en-US" dirty="0">
                <a:solidFill>
                  <a:srgbClr val="FFFF00"/>
                </a:solidFill>
              </a:rPr>
              <a:t>An element of linking past to present to potential future</a:t>
            </a:r>
          </a:p>
        </p:txBody>
      </p:sp>
      <p:sp>
        <p:nvSpPr>
          <p:cNvPr id="5" name="Footer Placeholder 3">
            <a:extLst>
              <a:ext uri="{FF2B5EF4-FFF2-40B4-BE49-F238E27FC236}">
                <a16:creationId xmlns:a16="http://schemas.microsoft.com/office/drawing/2014/main" id="{51796F51-8529-85E4-547E-39735F936DFE}"/>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168679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Providing a definition</a:t>
            </a:r>
          </a:p>
        </p:txBody>
      </p:sp>
      <p:sp>
        <p:nvSpPr>
          <p:cNvPr id="3" name="Content Placeholder 2"/>
          <p:cNvSpPr>
            <a:spLocks noGrp="1"/>
          </p:cNvSpPr>
          <p:nvPr>
            <p:ph idx="1"/>
          </p:nvPr>
        </p:nvSpPr>
        <p:spPr/>
        <p:txBody>
          <a:bodyPr/>
          <a:lstStyle/>
          <a:p>
            <a:pPr marL="0" indent="0">
              <a:buNone/>
            </a:pPr>
            <a:r>
              <a:rPr lang="en-US" sz="2000" i="1" dirty="0">
                <a:solidFill>
                  <a:srgbClr val="FFFF00"/>
                </a:solidFill>
              </a:rPr>
              <a:t>“Risk assessment is</a:t>
            </a:r>
            <a:r>
              <a:rPr lang="is-IS" sz="2000" i="1" dirty="0">
                <a:solidFill>
                  <a:srgbClr val="FFFF00"/>
                </a:solidFill>
              </a:rPr>
              <a:t>… </a:t>
            </a:r>
            <a:r>
              <a:rPr lang="en-US" sz="2000" i="1" dirty="0">
                <a:solidFill>
                  <a:srgbClr val="FFFF00"/>
                </a:solidFill>
              </a:rPr>
              <a:t>the gathering of information through processes of communication, investigation, observation and persistence, and the analysis of potential outcomes of identified behaviours. Identifying specific risk factors of relevance to an individual, and the circumstances in which they may occur. It is also about counterbalancing the negativity of risk factors with the presence of protective factors, that is, the qualities or resources in and around a person that help to reduce or mitigate potential risk. This process requires linking historical information to current circumstances in order to anticipate possible future change. Risk assessment should be distinguished separately from risk screening, which is an initial process of determining which risks require more detailed and thorough processes of assessment.”</a:t>
            </a:r>
          </a:p>
          <a:p>
            <a:pPr marL="0" indent="0">
              <a:buNone/>
            </a:pPr>
            <a:endParaRPr lang="en-US" sz="2000" i="1" dirty="0">
              <a:solidFill>
                <a:srgbClr val="FFFF00"/>
              </a:solidFill>
            </a:endParaRPr>
          </a:p>
          <a:p>
            <a:pPr marL="0" indent="0" algn="r">
              <a:buNone/>
            </a:pPr>
            <a:r>
              <a:rPr lang="en-US" sz="2000" dirty="0">
                <a:solidFill>
                  <a:srgbClr val="FFFF00"/>
                </a:solidFill>
              </a:rPr>
              <a:t>[Morgan 2013]</a:t>
            </a:r>
          </a:p>
        </p:txBody>
      </p:sp>
      <p:sp>
        <p:nvSpPr>
          <p:cNvPr id="4" name="Footer Placeholder 3">
            <a:extLst>
              <a:ext uri="{FF2B5EF4-FFF2-40B4-BE49-F238E27FC236}">
                <a16:creationId xmlns:a16="http://schemas.microsoft.com/office/drawing/2014/main" id="{69D2745C-E97E-2242-97FE-04D66664FF6F}"/>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1079190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D6A79-4164-D8F9-FADB-0FB60071A6E7}"/>
              </a:ext>
            </a:extLst>
          </p:cNvPr>
          <p:cNvSpPr>
            <a:spLocks noGrp="1"/>
          </p:cNvSpPr>
          <p:nvPr>
            <p:ph type="title"/>
          </p:nvPr>
        </p:nvSpPr>
        <p:spPr/>
        <p:txBody>
          <a:bodyPr/>
          <a:lstStyle/>
          <a:p>
            <a:r>
              <a:rPr lang="en-US" dirty="0"/>
              <a:t>Avoid the </a:t>
            </a:r>
            <a:r>
              <a:rPr lang="en-US" i="1" dirty="0"/>
              <a:t>prediction tr</a:t>
            </a:r>
            <a:r>
              <a:rPr lang="en-US" dirty="0"/>
              <a:t>ap!</a:t>
            </a:r>
          </a:p>
        </p:txBody>
      </p:sp>
      <p:pic>
        <p:nvPicPr>
          <p:cNvPr id="4" name="Content Placeholder 3">
            <a:extLst>
              <a:ext uri="{FF2B5EF4-FFF2-40B4-BE49-F238E27FC236}">
                <a16:creationId xmlns:a16="http://schemas.microsoft.com/office/drawing/2014/main" id="{50E746C6-6AB9-C99B-D84F-2A0B3AE52C0B}"/>
              </a:ext>
            </a:extLst>
          </p:cNvPr>
          <p:cNvPicPr>
            <a:picLocks noGrp="1" noChangeAspect="1"/>
          </p:cNvPicPr>
          <p:nvPr>
            <p:ph idx="1"/>
          </p:nvPr>
        </p:nvPicPr>
        <p:blipFill>
          <a:blip r:embed="rId2"/>
          <a:stretch>
            <a:fillRect/>
          </a:stretch>
        </p:blipFill>
        <p:spPr>
          <a:xfrm>
            <a:off x="942680" y="1600199"/>
            <a:ext cx="6977691" cy="4873481"/>
          </a:xfrm>
          <a:prstGeom prst="rect">
            <a:avLst/>
          </a:prstGeom>
        </p:spPr>
      </p:pic>
      <p:sp>
        <p:nvSpPr>
          <p:cNvPr id="5" name="Footer Placeholder 3">
            <a:extLst>
              <a:ext uri="{FF2B5EF4-FFF2-40B4-BE49-F238E27FC236}">
                <a16:creationId xmlns:a16="http://schemas.microsoft.com/office/drawing/2014/main" id="{712446CF-8AF9-33DF-9754-29A14478B609}"/>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1237582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A1B8-2716-BC12-BEC5-0C67E848AE05}"/>
              </a:ext>
            </a:extLst>
          </p:cNvPr>
          <p:cNvSpPr>
            <a:spLocks noGrp="1"/>
          </p:cNvSpPr>
          <p:nvPr>
            <p:ph type="title"/>
          </p:nvPr>
        </p:nvSpPr>
        <p:spPr/>
        <p:txBody>
          <a:bodyPr/>
          <a:lstStyle/>
          <a:p>
            <a:r>
              <a:rPr lang="en-US" dirty="0"/>
              <a:t>A Structured Approach</a:t>
            </a:r>
          </a:p>
        </p:txBody>
      </p:sp>
      <p:sp>
        <p:nvSpPr>
          <p:cNvPr id="3" name="Content Placeholder 2">
            <a:extLst>
              <a:ext uri="{FF2B5EF4-FFF2-40B4-BE49-F238E27FC236}">
                <a16:creationId xmlns:a16="http://schemas.microsoft.com/office/drawing/2014/main" id="{00E68301-A0F8-95D4-CC61-6141E3CC6693}"/>
              </a:ext>
            </a:extLst>
          </p:cNvPr>
          <p:cNvSpPr>
            <a:spLocks noGrp="1"/>
          </p:cNvSpPr>
          <p:nvPr>
            <p:ph idx="1"/>
          </p:nvPr>
        </p:nvSpPr>
        <p:spPr/>
        <p:txBody>
          <a:bodyPr/>
          <a:lstStyle/>
          <a:p>
            <a:r>
              <a:rPr lang="en-US" dirty="0">
                <a:solidFill>
                  <a:srgbClr val="FFFF00"/>
                </a:solidFill>
              </a:rPr>
              <a:t>Flexibility &amp; creativity</a:t>
            </a:r>
          </a:p>
          <a:p>
            <a:r>
              <a:rPr lang="en-US" dirty="0">
                <a:solidFill>
                  <a:srgbClr val="FFFF00"/>
                </a:solidFill>
              </a:rPr>
              <a:t>Evidence base is very narrow</a:t>
            </a:r>
          </a:p>
          <a:p>
            <a:r>
              <a:rPr lang="en-US" dirty="0">
                <a:solidFill>
                  <a:srgbClr val="FFFF00"/>
                </a:solidFill>
              </a:rPr>
              <a:t>Tools need to be fit for purpose</a:t>
            </a:r>
          </a:p>
          <a:p>
            <a:pPr marL="0" indent="0">
              <a:buNone/>
            </a:pPr>
            <a:r>
              <a:rPr lang="en-US" dirty="0">
                <a:solidFill>
                  <a:srgbClr val="FFFF00"/>
                </a:solidFill>
              </a:rPr>
              <a:t>    - bureaucracy v narrative format</a:t>
            </a:r>
          </a:p>
          <a:p>
            <a:pPr marL="0" indent="0">
              <a:buNone/>
            </a:pPr>
            <a:r>
              <a:rPr lang="en-US" dirty="0">
                <a:solidFill>
                  <a:srgbClr val="FFFF00"/>
                </a:solidFill>
              </a:rPr>
              <a:t>    - real life and documented forms</a:t>
            </a:r>
          </a:p>
          <a:p>
            <a:pPr marL="0" indent="0">
              <a:buNone/>
            </a:pPr>
            <a:r>
              <a:rPr lang="en-US" dirty="0">
                <a:solidFill>
                  <a:srgbClr val="FFFF00"/>
                </a:solidFill>
              </a:rPr>
              <a:t>    - acting as an aide memoir</a:t>
            </a:r>
          </a:p>
          <a:p>
            <a:pPr>
              <a:buFont typeface="Arial" panose="020B0604020202020204" pitchFamily="34" charset="0"/>
              <a:buChar char="•"/>
            </a:pPr>
            <a:r>
              <a:rPr lang="en-US" dirty="0">
                <a:solidFill>
                  <a:srgbClr val="FFFF00"/>
                </a:solidFill>
              </a:rPr>
              <a:t>Screening tool v Risk assessment</a:t>
            </a:r>
          </a:p>
          <a:p>
            <a:pPr marL="0" indent="0">
              <a:buNone/>
            </a:pPr>
            <a:endParaRPr lang="en-US" dirty="0"/>
          </a:p>
        </p:txBody>
      </p:sp>
      <p:sp>
        <p:nvSpPr>
          <p:cNvPr id="4" name="Footer Placeholder 3">
            <a:extLst>
              <a:ext uri="{FF2B5EF4-FFF2-40B4-BE49-F238E27FC236}">
                <a16:creationId xmlns:a16="http://schemas.microsoft.com/office/drawing/2014/main" id="{275FE417-B159-C74A-E168-123E98CF38E9}"/>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196501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42EEB-C8F0-8143-9857-FC2DA6EE600E}"/>
              </a:ext>
            </a:extLst>
          </p:cNvPr>
          <p:cNvSpPr>
            <a:spLocks noGrp="1"/>
          </p:cNvSpPr>
          <p:nvPr>
            <p:ph type="title"/>
          </p:nvPr>
        </p:nvSpPr>
        <p:spPr/>
        <p:txBody>
          <a:bodyPr/>
          <a:lstStyle/>
          <a:p>
            <a:r>
              <a:rPr lang="en-US" dirty="0"/>
              <a:t>What is Risk Formulation?</a:t>
            </a:r>
          </a:p>
        </p:txBody>
      </p:sp>
      <p:sp>
        <p:nvSpPr>
          <p:cNvPr id="3" name="Content Placeholder 2">
            <a:extLst>
              <a:ext uri="{FF2B5EF4-FFF2-40B4-BE49-F238E27FC236}">
                <a16:creationId xmlns:a16="http://schemas.microsoft.com/office/drawing/2014/main" id="{5C99A48F-53D9-474C-AF68-B03F1E9A389E}"/>
              </a:ext>
            </a:extLst>
          </p:cNvPr>
          <p:cNvSpPr>
            <a:spLocks noGrp="1"/>
          </p:cNvSpPr>
          <p:nvPr>
            <p:ph idx="1"/>
          </p:nvPr>
        </p:nvSpPr>
        <p:spPr/>
        <p:txBody>
          <a:bodyPr/>
          <a:lstStyle/>
          <a:p>
            <a:r>
              <a:rPr lang="en-US" sz="2800" dirty="0">
                <a:solidFill>
                  <a:srgbClr val="FFFF00"/>
                </a:solidFill>
              </a:rPr>
              <a:t>An adaptation of the psychological concept of </a:t>
            </a:r>
            <a:r>
              <a:rPr lang="en-US" sz="2800" i="1" dirty="0">
                <a:solidFill>
                  <a:srgbClr val="FFFF00"/>
                </a:solidFill>
              </a:rPr>
              <a:t>formulation</a:t>
            </a:r>
            <a:endParaRPr lang="en-US" sz="2800" dirty="0">
              <a:solidFill>
                <a:srgbClr val="FFFF00"/>
              </a:solidFill>
            </a:endParaRPr>
          </a:p>
          <a:p>
            <a:r>
              <a:rPr lang="en-US" sz="2800" dirty="0">
                <a:solidFill>
                  <a:srgbClr val="FFFF00"/>
                </a:solidFill>
              </a:rPr>
              <a:t>Constantly asking the </a:t>
            </a:r>
            <a:r>
              <a:rPr lang="en-US" sz="2800" i="1" dirty="0">
                <a:solidFill>
                  <a:srgbClr val="FFFF00"/>
                </a:solidFill>
              </a:rPr>
              <a:t>why</a:t>
            </a:r>
            <a:r>
              <a:rPr lang="en-US" sz="2800" dirty="0">
                <a:solidFill>
                  <a:srgbClr val="FFFF00"/>
                </a:solidFill>
              </a:rPr>
              <a:t> questions… continually being inquisitive </a:t>
            </a:r>
          </a:p>
          <a:p>
            <a:r>
              <a:rPr lang="en-US" sz="2800" dirty="0">
                <a:solidFill>
                  <a:srgbClr val="FFFF00"/>
                </a:solidFill>
              </a:rPr>
              <a:t>Testing out your thoughts and ideas… remaining open to change</a:t>
            </a:r>
          </a:p>
          <a:p>
            <a:r>
              <a:rPr lang="en-US" sz="2800" dirty="0">
                <a:solidFill>
                  <a:srgbClr val="FFFF00"/>
                </a:solidFill>
              </a:rPr>
              <a:t>Making judgements of the likelihood of risk within its specific context</a:t>
            </a:r>
          </a:p>
        </p:txBody>
      </p:sp>
      <p:sp>
        <p:nvSpPr>
          <p:cNvPr id="4" name="Footer Placeholder 3">
            <a:extLst>
              <a:ext uri="{FF2B5EF4-FFF2-40B4-BE49-F238E27FC236}">
                <a16:creationId xmlns:a16="http://schemas.microsoft.com/office/drawing/2014/main" id="{5B438EC7-AB0C-B141-9B43-5264CC00616C}"/>
              </a:ext>
            </a:extLst>
          </p:cNvPr>
          <p:cNvSpPr>
            <a:spLocks noGrp="1"/>
          </p:cNvSpPr>
          <p:nvPr>
            <p:ph type="ftr" sz="quarter" idx="11"/>
          </p:nvPr>
        </p:nvSpPr>
        <p:spPr>
          <a:xfrm>
            <a:off x="2393758" y="6345235"/>
            <a:ext cx="4356484" cy="476251"/>
          </a:xfrm>
        </p:spPr>
        <p:txBody>
          <a:bodyPr/>
          <a:lstStyle/>
          <a:p>
            <a:pPr>
              <a:defRPr/>
            </a:pPr>
            <a:r>
              <a:rPr lang="en-US" dirty="0">
                <a:solidFill>
                  <a:srgbClr val="FFFF00"/>
                </a:solidFill>
              </a:rPr>
              <a:t>Steve Morgan ~ Practice Based Evidence</a:t>
            </a:r>
          </a:p>
        </p:txBody>
      </p:sp>
    </p:spTree>
    <p:extLst>
      <p:ext uri="{BB962C8B-B14F-4D97-AF65-F5344CB8AC3E}">
        <p14:creationId xmlns:p14="http://schemas.microsoft.com/office/powerpoint/2010/main" val="3190362379"/>
      </p:ext>
    </p:extLst>
  </p:cSld>
  <p:clrMapOvr>
    <a:masterClrMapping/>
  </p:clrMapOvr>
</p:sld>
</file>

<file path=ppt/theme/theme1.xml><?xml version="1.0" encoding="utf-8"?>
<a:theme xmlns:a="http://schemas.openxmlformats.org/drawingml/2006/main" name="Default Design">
  <a:themeElements>
    <a:clrScheme name="">
      <a:dk1>
        <a:srgbClr val="66CCFF"/>
      </a:dk1>
      <a:lt1>
        <a:srgbClr val="FFFFFF"/>
      </a:lt1>
      <a:dk2>
        <a:srgbClr val="FFFFFF"/>
      </a:dk2>
      <a:lt2>
        <a:srgbClr val="004080"/>
      </a:lt2>
      <a:accent1>
        <a:srgbClr val="FFFFFF"/>
      </a:accent1>
      <a:accent2>
        <a:srgbClr val="66CCFF"/>
      </a:accent2>
      <a:accent3>
        <a:srgbClr val="FFFFFF"/>
      </a:accent3>
      <a:accent4>
        <a:srgbClr val="56AEDA"/>
      </a:accent4>
      <a:accent5>
        <a:srgbClr val="FFFFFF"/>
      </a:accent5>
      <a:accent6>
        <a:srgbClr val="5CB9E7"/>
      </a:accent6>
      <a:hlink>
        <a:srgbClr val="CC66FF"/>
      </a:hlink>
      <a:folHlink>
        <a:srgbClr val="6666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3223</TotalTime>
  <Words>406</Words>
  <Application>Microsoft Macintosh PowerPoint</Application>
  <PresentationFormat>On-screen Show (4:3)</PresentationFormat>
  <Paragraphs>50</Paragraphs>
  <Slides>9</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Arial</vt:lpstr>
      <vt:lpstr>Default Design</vt:lpstr>
      <vt:lpstr>  Module 2  Working with Risk    Steve Morgan Practice Based Evidence    </vt:lpstr>
      <vt:lpstr>What risks?</vt:lpstr>
      <vt:lpstr>PowerPoint Presentation</vt:lpstr>
      <vt:lpstr>A Key Component…</vt:lpstr>
      <vt:lpstr>What is risk assessment?</vt:lpstr>
      <vt:lpstr>Providing a definition</vt:lpstr>
      <vt:lpstr>Avoid the prediction trap!</vt:lpstr>
      <vt:lpstr>A Structured Approach</vt:lpstr>
      <vt:lpstr>What is Risk Formulation?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Subtle Waves Template</dc:title>
  <dc:creator>Presentation Magazine</dc:creator>
  <cp:lastModifiedBy>steve morgan</cp:lastModifiedBy>
  <cp:revision>137</cp:revision>
  <dcterms:modified xsi:type="dcterms:W3CDTF">2022-08-15T11:22:36Z</dcterms:modified>
</cp:coreProperties>
</file>