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44" r:id="rId3"/>
    <p:sldId id="332" r:id="rId4"/>
    <p:sldId id="345" r:id="rId5"/>
    <p:sldId id="325" r:id="rId6"/>
    <p:sldId id="346" r:id="rId7"/>
    <p:sldId id="348" r:id="rId8"/>
    <p:sldId id="350" r:id="rId9"/>
    <p:sldId id="351" r:id="rId10"/>
    <p:sldId id="338" r:id="rId11"/>
    <p:sldId id="352" r:id="rId12"/>
    <p:sldId id="341" r:id="rId13"/>
    <p:sldId id="353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0080"/>
    <a:srgbClr val="FFFFFF"/>
    <a:srgbClr val="5D7E9D"/>
    <a:srgbClr val="191919"/>
    <a:srgbClr val="8000FF"/>
    <a:srgbClr val="666666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08" autoAdjust="0"/>
    <p:restoredTop sz="91628" autoAdjust="0"/>
  </p:normalViewPr>
  <p:slideViewPr>
    <p:cSldViewPr snapToObjects="1">
      <p:cViewPr varScale="1">
        <p:scale>
          <a:sx n="100" d="100"/>
          <a:sy n="100" d="100"/>
        </p:scale>
        <p:origin x="123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2C81347-F499-4826-81E9-B6265945418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63519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54120BA-683D-4D30-A4B4-A4C3B5DC2EE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4110842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32A314-43C5-42D4-9588-313149C27674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 dirty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665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2952C4E-8990-48E6-B230-C556356003BC}" type="slidenum">
              <a:rPr lang="en-US" altLang="en-US"/>
              <a:pPr>
                <a:spcBef>
                  <a:spcPct val="0"/>
                </a:spcBef>
              </a:pPr>
              <a:t>10</a:t>
            </a:fld>
            <a:endParaRPr lang="en-US" altLang="en-US" dirty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280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 descr="bluebackgor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" t="1057" r="4581" b="17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969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52751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D9F3F8-F33C-43E3-859B-D20CD0E05CF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6201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10197-2870-4F15-B82C-94FD3B9E5BB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37243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BFF8D-FC27-4E12-B06E-5E24C899C6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59398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370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370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E637B-D99C-413D-B93E-238FB7956FE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47280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F0CAE-5797-4FD3-B733-96DF02C46C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2275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E49B5-F2B1-403B-86A2-A1087E464C7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069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D71F2-6538-45BB-8BAB-FAADE4C452F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1279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03399-A493-42BC-82B2-CF85C0A98A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14674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CD88D-4811-40B2-9A5E-08C77C33E7A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54732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2D3AB-39B4-4452-AAE7-7FB2D7C785D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0624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0260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0260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F7883C-AFF0-4CFB-9887-14FE3220DBC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85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3"/>
            <a:ext cx="8229600" cy="3700463"/>
          </a:xfrm>
        </p:spPr>
        <p:txBody>
          <a:bodyPr/>
          <a:lstStyle/>
          <a:p>
            <a:pPr lvl="0"/>
            <a:endParaRPr lang="en-GB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0FE1A-FB8A-4BC8-ABA1-C1F567D4FF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2976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3"/>
            <a:ext cx="4038600" cy="3700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3700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3A999-AAE1-4B78-841A-2096A310CFE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6276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8" descr="bluebackgorund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" t="1057" r="4581" b="17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C6F2734D-480E-47C1-8598-5032E4EC40A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1012" y="3407928"/>
            <a:ext cx="7772400" cy="1470025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0080">
                    <a:alpha val="34117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0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br>
              <a:rPr lang="en-US" altLang="en-US" dirty="0">
                <a:solidFill>
                  <a:srgbClr val="FFFF00"/>
                </a:solidFill>
              </a:rPr>
            </a:br>
            <a:r>
              <a:rPr lang="en-US" altLang="en-US" dirty="0">
                <a:solidFill>
                  <a:srgbClr val="FFFF00"/>
                </a:solidFill>
              </a:rPr>
              <a:t>Module 3</a:t>
            </a:r>
            <a:br>
              <a:rPr lang="en-US" altLang="en-US" dirty="0">
                <a:solidFill>
                  <a:srgbClr val="FFFF00"/>
                </a:solidFill>
              </a:rPr>
            </a:br>
            <a:br>
              <a:rPr lang="en-US" altLang="en-US" dirty="0">
                <a:solidFill>
                  <a:srgbClr val="FFFF00"/>
                </a:solidFill>
              </a:rPr>
            </a:br>
            <a:r>
              <a:rPr lang="en-US" altLang="en-US" dirty="0">
                <a:solidFill>
                  <a:srgbClr val="FFFF00"/>
                </a:solidFill>
              </a:rPr>
              <a:t>Working with People</a:t>
            </a:r>
            <a:br>
              <a:rPr lang="en-US" altLang="en-US" dirty="0">
                <a:solidFill>
                  <a:srgbClr val="FFFF00"/>
                </a:solidFill>
              </a:rPr>
            </a:br>
            <a:br>
              <a:rPr lang="en-US" altLang="en-US" dirty="0">
                <a:solidFill>
                  <a:srgbClr val="FFFF00"/>
                </a:solidFill>
              </a:rPr>
            </a:br>
            <a:br>
              <a:rPr lang="en-US" altLang="en-US" sz="2800" dirty="0">
                <a:solidFill>
                  <a:srgbClr val="FFFF00"/>
                </a:solidFill>
              </a:rPr>
            </a:br>
            <a:r>
              <a:rPr lang="en-US" altLang="en-US" sz="2800" dirty="0">
                <a:solidFill>
                  <a:srgbClr val="FFFF00"/>
                </a:solidFill>
              </a:rPr>
              <a:t>Steve Morgan</a:t>
            </a:r>
            <a:br>
              <a:rPr lang="en-US" altLang="en-US" sz="2800" dirty="0">
                <a:solidFill>
                  <a:srgbClr val="FFFF00"/>
                </a:solidFill>
              </a:rPr>
            </a:br>
            <a:r>
              <a:rPr lang="en-US" altLang="en-US" sz="2800" i="1" dirty="0">
                <a:solidFill>
                  <a:srgbClr val="FFFF00"/>
                </a:solidFill>
              </a:rPr>
              <a:t>Practice Based Evidence</a:t>
            </a:r>
            <a:br>
              <a:rPr lang="en-US" altLang="en-US" sz="2800" i="1" dirty="0">
                <a:solidFill>
                  <a:srgbClr val="FFFF00"/>
                </a:solidFill>
              </a:rPr>
            </a:br>
            <a:br>
              <a:rPr lang="en-US" altLang="en-US" sz="2800" i="1" dirty="0">
                <a:solidFill>
                  <a:srgbClr val="FFFF00"/>
                </a:solidFill>
              </a:rPr>
            </a:br>
            <a:br>
              <a:rPr lang="en-US" altLang="en-US" sz="2800" dirty="0">
                <a:solidFill>
                  <a:srgbClr val="FFFF00"/>
                </a:solidFill>
              </a:rPr>
            </a:br>
            <a:br>
              <a:rPr lang="en-US" altLang="en-US" sz="2800" dirty="0">
                <a:solidFill>
                  <a:srgbClr val="FFFF00"/>
                </a:solidFill>
              </a:rPr>
            </a:br>
            <a:endParaRPr lang="en-US" altLang="en-US" dirty="0">
              <a:solidFill>
                <a:srgbClr val="FFFF00"/>
              </a:solidFill>
            </a:endParaRPr>
          </a:p>
        </p:txBody>
      </p:sp>
      <p:sp>
        <p:nvSpPr>
          <p:cNvPr id="5123" name="Text Box 15"/>
          <p:cNvSpPr txBox="1">
            <a:spLocks noChangeArrowheads="1"/>
          </p:cNvSpPr>
          <p:nvPr/>
        </p:nvSpPr>
        <p:spPr bwMode="auto">
          <a:xfrm>
            <a:off x="3870325" y="1719263"/>
            <a:ext cx="1846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2772786-A85D-618C-D669-09518CFBF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3" y="273049"/>
            <a:ext cx="3008313" cy="1162051"/>
          </a:xfrm>
        </p:spPr>
        <p:txBody>
          <a:bodyPr/>
          <a:lstStyle/>
          <a:p>
            <a:r>
              <a:rPr lang="en-US" sz="3200" dirty="0"/>
              <a:t>Influence of our Values</a:t>
            </a:r>
          </a:p>
        </p:txBody>
      </p:sp>
      <p:pic>
        <p:nvPicPr>
          <p:cNvPr id="2" name="Picture 1" descr="Text&#10;&#10;Description automatically generated with medium confidence">
            <a:extLst>
              <a:ext uri="{FF2B5EF4-FFF2-40B4-BE49-F238E27FC236}">
                <a16:creationId xmlns:a16="http://schemas.microsoft.com/office/drawing/2014/main" id="{BDD96FFA-FAFE-DC74-1CEE-B9D1BAB9C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050" y="643733"/>
            <a:ext cx="5111750" cy="5111750"/>
          </a:xfrm>
          <a:prstGeom prst="rect">
            <a:avLst/>
          </a:prstGeom>
          <a:noFill/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94A134D-FAC4-2ADB-DD98-DC073C7112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3" y="1232756"/>
            <a:ext cx="3008313" cy="4691063"/>
          </a:xfrm>
        </p:spPr>
        <p:txBody>
          <a:bodyPr/>
          <a:lstStyle/>
          <a:p>
            <a:endParaRPr lang="en-US" sz="2400" dirty="0"/>
          </a:p>
          <a:p>
            <a:r>
              <a:rPr lang="en-US" sz="2800" dirty="0">
                <a:solidFill>
                  <a:srgbClr val="FFFF00"/>
                </a:solidFill>
              </a:rPr>
              <a:t>Everything we think, decide and do…</a:t>
            </a:r>
          </a:p>
          <a:p>
            <a:endParaRPr lang="en-US" sz="2800" dirty="0">
              <a:solidFill>
                <a:srgbClr val="FFFF00"/>
              </a:solidFill>
            </a:endParaRPr>
          </a:p>
          <a:p>
            <a:r>
              <a:rPr lang="en-US" sz="2800" dirty="0">
                <a:solidFill>
                  <a:srgbClr val="FFFF00"/>
                </a:solidFill>
              </a:rPr>
              <a:t>Decision-making</a:t>
            </a:r>
          </a:p>
          <a:p>
            <a:endParaRPr lang="en-US" sz="2800" dirty="0">
              <a:solidFill>
                <a:srgbClr val="FFFF00"/>
              </a:solidFill>
            </a:endParaRPr>
          </a:p>
          <a:p>
            <a:r>
              <a:rPr lang="en-US" sz="2800" dirty="0">
                <a:solidFill>
                  <a:srgbClr val="FFFF00"/>
                </a:solidFill>
              </a:rPr>
              <a:t>Lone working</a:t>
            </a:r>
          </a:p>
          <a:p>
            <a:endParaRPr lang="en-US" sz="2800" dirty="0">
              <a:solidFill>
                <a:srgbClr val="FFFF00"/>
              </a:solidFill>
            </a:endParaRPr>
          </a:p>
          <a:p>
            <a:r>
              <a:rPr lang="en-US" sz="2800" dirty="0">
                <a:solidFill>
                  <a:srgbClr val="FFFF00"/>
                </a:solidFill>
              </a:rPr>
              <a:t>Teamworking</a:t>
            </a:r>
          </a:p>
          <a:p>
            <a:endParaRPr lang="en-US" sz="2400" dirty="0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614A886B-B622-0350-AE02-109CCE469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93758" y="6345235"/>
            <a:ext cx="4356484" cy="476251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693962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Establishing a principle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196" y="1736812"/>
            <a:ext cx="8229600" cy="3700463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DH (2007): </a:t>
            </a:r>
            <a:r>
              <a:rPr lang="en-US" i="1" dirty="0">
                <a:solidFill>
                  <a:srgbClr val="FFFF00"/>
                </a:solidFill>
              </a:rPr>
              <a:t>“Risk management should be conducted in a spirit of collaboration and based on a relationship between the service user and their carers that is as trusting as possible.”</a:t>
            </a:r>
          </a:p>
          <a:p>
            <a:r>
              <a:rPr lang="en-US" dirty="0">
                <a:solidFill>
                  <a:srgbClr val="FFFF00"/>
                </a:solidFill>
              </a:rPr>
              <a:t>Discussing risk history &amp; potential should ideally be happening as early as possible</a:t>
            </a:r>
            <a:endParaRPr lang="is-IS" dirty="0">
              <a:solidFill>
                <a:srgbClr val="FFFF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E9B721-F5AD-8E49-BD5B-23136B52C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93758" y="6345235"/>
            <a:ext cx="4356484" cy="476251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1284368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EE22D44-BD5C-8C46-EAFE-3D8D053A81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370046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Balancing sometimes conflicting needs:</a:t>
            </a:r>
          </a:p>
          <a:p>
            <a:r>
              <a:rPr lang="en-US" dirty="0">
                <a:solidFill>
                  <a:srgbClr val="FFFF00"/>
                </a:solidFill>
              </a:rPr>
              <a:t>Supporting the individual</a:t>
            </a:r>
          </a:p>
          <a:p>
            <a:r>
              <a:rPr lang="en-US" dirty="0">
                <a:solidFill>
                  <a:srgbClr val="FFFF00"/>
                </a:solidFill>
              </a:rPr>
              <a:t>Individual liberties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             V.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    Protecting others</a:t>
            </a:r>
          </a:p>
          <a:p>
            <a:r>
              <a:rPr lang="en-US" dirty="0">
                <a:solidFill>
                  <a:srgbClr val="FFFF00"/>
                </a:solidFill>
              </a:rPr>
              <a:t>Public safety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BCE0E40-EA7E-24F2-01A7-A12E98E179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772816"/>
            <a:ext cx="4038600" cy="3312368"/>
          </a:xfrm>
          <a:prstGeom prst="rect">
            <a:avLst/>
          </a:prstGeom>
          <a:noFill/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D337DA7-C309-8862-951B-18D6DA599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/>
              <a:t>A philosophical conflict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7A2FB27-DA4C-293C-177B-A913F54C6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93758" y="6345235"/>
            <a:ext cx="4356484" cy="476251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2155512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empowering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6869"/>
            <a:ext cx="8229600" cy="3700463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Information is power, so share it</a:t>
            </a:r>
          </a:p>
          <a:p>
            <a:r>
              <a:rPr lang="en-US" dirty="0">
                <a:solidFill>
                  <a:srgbClr val="FFFF00"/>
                </a:solidFill>
              </a:rPr>
              <a:t>Understanding personal experiences and perceptions of others</a:t>
            </a:r>
          </a:p>
          <a:p>
            <a:r>
              <a:rPr lang="en-US" dirty="0">
                <a:solidFill>
                  <a:srgbClr val="FFFF00"/>
                </a:solidFill>
              </a:rPr>
              <a:t>Collaborative discussions</a:t>
            </a:r>
          </a:p>
          <a:p>
            <a:r>
              <a:rPr lang="en-US" dirty="0">
                <a:solidFill>
                  <a:srgbClr val="FFFF00"/>
                </a:solidFill>
              </a:rPr>
              <a:t>Jointly identify early warning signs</a:t>
            </a:r>
          </a:p>
          <a:p>
            <a:r>
              <a:rPr lang="en-US" dirty="0">
                <a:solidFill>
                  <a:srgbClr val="FFFF00"/>
                </a:solidFill>
              </a:rPr>
              <a:t>Negotiation and person-centred working</a:t>
            </a:r>
          </a:p>
          <a:p>
            <a:r>
              <a:rPr lang="en-US" dirty="0">
                <a:solidFill>
                  <a:srgbClr val="FFFF00"/>
                </a:solidFill>
              </a:rPr>
              <a:t>Importance of choice with flexible support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8237AC-B505-FB41-AD53-44A26038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93758" y="6345235"/>
            <a:ext cx="4356484" cy="476251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2355999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5A9354-D1BF-6F06-5FDD-B5D6462251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71" b="1199"/>
          <a:stretch/>
        </p:blipFill>
        <p:spPr>
          <a:xfrm>
            <a:off x="473184" y="1988840"/>
            <a:ext cx="8229600" cy="3700463"/>
          </a:xfrm>
          <a:prstGeom prst="rect">
            <a:avLst/>
          </a:prstGeo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A2E3A66-A06D-21CA-1D1E-269AF0B726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FF"/>
                </a:solidFill>
              </a:rPr>
              <a:t>We all need a helping hand occasionally</a:t>
            </a:r>
            <a:r>
              <a:rPr lang="is-IS" sz="3200" dirty="0">
                <a:solidFill>
                  <a:srgbClr val="FFFFFF"/>
                </a:solidFill>
              </a:rPr>
              <a:t>… </a:t>
            </a:r>
          </a:p>
          <a:p>
            <a:pPr algn="ctr"/>
            <a:r>
              <a:rPr lang="is-IS" sz="3200" dirty="0">
                <a:solidFill>
                  <a:srgbClr val="FFFFFF"/>
                </a:solidFill>
              </a:rPr>
              <a:t>if we are to achieve our goals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937B5B-5597-43BA-1E87-F2092C889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93758" y="6345235"/>
            <a:ext cx="4356484" cy="476251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3676523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0695E-D374-A049-99D3-11D4AEB59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Engagement is…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822E0-1026-5043-8521-1064C3B6F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FFFF00"/>
                </a:solidFill>
              </a:rPr>
              <a:t>The process whereby a practitioner approaches a person… as the first stage in establishing a trusting working relationship… attempting to build something positive, as the foundation for a constructive partnership.</a:t>
            </a: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The success of all subsequent assessment, planning and action will be determined by it!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CB9FD2-00D4-C24A-85B2-92D6981DD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93758" y="6345235"/>
            <a:ext cx="4356484" cy="476251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3523954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A4A7F-92F6-A44E-97D0-AAFE1B76C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 to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3EA89-3649-0D4C-A65E-4E3020CF5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Are you a travel agent, or a travel companion?</a:t>
            </a:r>
          </a:p>
          <a:p>
            <a:r>
              <a:rPr lang="en-US" dirty="0">
                <a:solidFill>
                  <a:srgbClr val="FFFF00"/>
                </a:solidFill>
              </a:rPr>
              <a:t>You don’t get a second chance to create first impressions!</a:t>
            </a:r>
          </a:p>
          <a:p>
            <a:r>
              <a:rPr lang="en-US" dirty="0">
                <a:solidFill>
                  <a:srgbClr val="FFFF00"/>
                </a:solidFill>
              </a:rPr>
              <a:t>Issues of difference… or similarities… use as leverage for conversation</a:t>
            </a:r>
          </a:p>
          <a:p>
            <a:r>
              <a:rPr lang="en-US" dirty="0">
                <a:solidFill>
                  <a:srgbClr val="FFFF00"/>
                </a:solidFill>
              </a:rPr>
              <a:t>There is no simple formula… each will be a unique event.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A4FC3B-4D65-564D-9CB1-AE3F8ED70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93758" y="6345235"/>
            <a:ext cx="4356484" cy="476251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3575987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D8687C-67C9-B9F7-514F-CDBD87E1D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694" y="1160748"/>
            <a:ext cx="9169694" cy="5013176"/>
          </a:xfrm>
          <a:prstGeom prst="rect">
            <a:avLst/>
          </a:prstGeom>
        </p:spPr>
      </p:pic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F8A9B459-2C29-0358-0436-FC5AC04E5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93758" y="6345235"/>
            <a:ext cx="4356484" cy="476251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B6B6CE3-8834-7554-0308-714B3F49160A}"/>
              </a:ext>
            </a:extLst>
          </p:cNvPr>
          <p:cNvSpPr txBox="1">
            <a:spLocks/>
          </p:cNvSpPr>
          <p:nvPr/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/>
              <a:t>Teamwork</a:t>
            </a:r>
          </a:p>
        </p:txBody>
      </p:sp>
    </p:spTree>
    <p:extLst>
      <p:ext uri="{BB962C8B-B14F-4D97-AF65-F5344CB8AC3E}">
        <p14:creationId xmlns:p14="http://schemas.microsoft.com/office/powerpoint/2010/main" val="1751179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Teamwork requires effort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77768" y="1864368"/>
            <a:ext cx="2602632" cy="3700463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FFFF00"/>
                </a:solidFill>
              </a:rPr>
              <a:t>“With an enthusiastic team you can achieve almost anything.”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FF00"/>
                </a:solidFill>
              </a:rPr>
              <a:t>Tahir Shah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BB1DD700-BAF4-B848-9369-57876EFE1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93758" y="6345235"/>
            <a:ext cx="4356484" cy="476251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52D786-4DE1-186C-F065-35D640391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0768"/>
            <a:ext cx="5396148" cy="474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472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B8BAA-7722-ACA3-B0C3-302851863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6052"/>
            <a:ext cx="8229600" cy="1143000"/>
          </a:xfrm>
        </p:spPr>
        <p:txBody>
          <a:bodyPr/>
          <a:lstStyle/>
          <a:p>
            <a:r>
              <a:rPr lang="en-US" dirty="0"/>
              <a:t>Meetings… anyone?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66B101-AAAA-E4B4-139E-3CB9EB81C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93758" y="6345235"/>
            <a:ext cx="4356484" cy="476251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5AEF5D-3E29-8F0A-4826-C4C5A351F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96" y="3176972"/>
            <a:ext cx="9144000" cy="303847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4B09141-A36D-FD83-183B-A6CF6DC49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007786"/>
            <a:ext cx="8229600" cy="2637238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Fundamental to teamworking</a:t>
            </a:r>
          </a:p>
          <a:p>
            <a:r>
              <a:rPr lang="en-GB" i="1" dirty="0">
                <a:solidFill>
                  <a:srgbClr val="FFFF00"/>
                </a:solidFill>
              </a:rPr>
              <a:t>“Meetings are indispensable, when you don't want to do anything!” J.K. Galbraith</a:t>
            </a:r>
          </a:p>
          <a:p>
            <a:r>
              <a:rPr lang="en-GB" i="1" dirty="0">
                <a:solidFill>
                  <a:srgbClr val="FFFF00"/>
                </a:solidFill>
              </a:rPr>
              <a:t>Chairing… agenda’s… time management</a:t>
            </a:r>
            <a:r>
              <a:rPr lang="en-GB" dirty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49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9"/>
            <a:ext cx="8604956" cy="1143000"/>
          </a:xfrm>
        </p:spPr>
        <p:txBody>
          <a:bodyPr/>
          <a:lstStyle/>
          <a:p>
            <a:r>
              <a:rPr lang="en-US" sz="4000" dirty="0"/>
              <a:t>But, when it comes to taking the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We are faced with challenging decisions</a:t>
            </a:r>
          </a:p>
          <a:p>
            <a:r>
              <a:rPr lang="en-US" dirty="0">
                <a:solidFill>
                  <a:srgbClr val="FFFF00"/>
                </a:solidFill>
              </a:rPr>
              <a:t>We are still fearful of blame</a:t>
            </a:r>
          </a:p>
          <a:p>
            <a:r>
              <a:rPr lang="en-US" dirty="0">
                <a:solidFill>
                  <a:srgbClr val="FFFF00"/>
                </a:solidFill>
              </a:rPr>
              <a:t>Collaboration</a:t>
            </a:r>
            <a:r>
              <a:rPr lang="is-IS" dirty="0">
                <a:solidFill>
                  <a:srgbClr val="FFFF00"/>
                </a:solidFill>
              </a:rPr>
              <a:t> will usually achieve more confident decisions</a:t>
            </a:r>
          </a:p>
          <a:p>
            <a:r>
              <a:rPr lang="is-IS" dirty="0">
                <a:solidFill>
                  <a:srgbClr val="FFFF00"/>
                </a:solidFill>
              </a:rPr>
              <a:t>A shared decision leads to more confident action</a:t>
            </a:r>
          </a:p>
          <a:p>
            <a:r>
              <a:rPr lang="is-IS" dirty="0">
                <a:solidFill>
                  <a:srgbClr val="FFFF00"/>
                </a:solidFill>
              </a:rPr>
              <a:t>A cohesive group is more difficult to undermine than an individual acting alone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55B32-E08C-FD46-9153-427D611DF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93758" y="6345235"/>
            <a:ext cx="4356484" cy="476251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3537595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FAFF8B4-76AE-8769-E182-5184E4E48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 dirty="0"/>
              <a:t>Working with people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1CA2D9-FF12-4942-E4B0-A97FAB0448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21" b="21166"/>
          <a:stretch/>
        </p:blipFill>
        <p:spPr>
          <a:xfrm>
            <a:off x="457200" y="1600203"/>
            <a:ext cx="8229600" cy="4493093"/>
          </a:xfrm>
          <a:prstGeom prst="rect">
            <a:avLst/>
          </a:prstGeom>
          <a:noFill/>
        </p:spPr>
      </p:pic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EBCB8064-E1AC-9358-1F23-3482C1A0D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93758" y="6345235"/>
            <a:ext cx="4356484" cy="476251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Steve Morgan ~ Practice Based Evidence</a:t>
            </a:r>
          </a:p>
        </p:txBody>
      </p:sp>
    </p:spTree>
    <p:extLst>
      <p:ext uri="{BB962C8B-B14F-4D97-AF65-F5344CB8AC3E}">
        <p14:creationId xmlns:p14="http://schemas.microsoft.com/office/powerpoint/2010/main" val="18634545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66CCFF"/>
      </a:dk1>
      <a:lt1>
        <a:srgbClr val="FFFFFF"/>
      </a:lt1>
      <a:dk2>
        <a:srgbClr val="FFFFFF"/>
      </a:dk2>
      <a:lt2>
        <a:srgbClr val="004080"/>
      </a:lt2>
      <a:accent1>
        <a:srgbClr val="FFFFFF"/>
      </a:accent1>
      <a:accent2>
        <a:srgbClr val="66CCFF"/>
      </a:accent2>
      <a:accent3>
        <a:srgbClr val="FFFFFF"/>
      </a:accent3>
      <a:accent4>
        <a:srgbClr val="56AEDA"/>
      </a:accent4>
      <a:accent5>
        <a:srgbClr val="FFFFFF"/>
      </a:accent5>
      <a:accent6>
        <a:srgbClr val="5CB9E7"/>
      </a:accent6>
      <a:hlink>
        <a:srgbClr val="CC66FF"/>
      </a:hlink>
      <a:folHlink>
        <a:srgbClr val="6666F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3366FF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E2F4F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2784</TotalTime>
  <Words>434</Words>
  <Application>Microsoft Macintosh PowerPoint</Application>
  <PresentationFormat>On-screen Show (4:3)</PresentationFormat>
  <Paragraphs>67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Arial</vt:lpstr>
      <vt:lpstr>Default Design</vt:lpstr>
      <vt:lpstr> Module 3  Working with People   Steve Morgan Practice Based Evidence    </vt:lpstr>
      <vt:lpstr>Influence of our Values</vt:lpstr>
      <vt:lpstr>Establishing a principle</vt:lpstr>
      <vt:lpstr>A philosophical conflict</vt:lpstr>
      <vt:lpstr>An empowering process</vt:lpstr>
      <vt:lpstr>We all need a helping hand occasionally…  if we are to achieve our goals</vt:lpstr>
      <vt:lpstr>Engagement is…</vt:lpstr>
      <vt:lpstr>Keys to engagement</vt:lpstr>
      <vt:lpstr>PowerPoint Presentation</vt:lpstr>
      <vt:lpstr>Teamwork requires effort</vt:lpstr>
      <vt:lpstr>Meetings… anyone?</vt:lpstr>
      <vt:lpstr>But, when it comes to taking the risk</vt:lpstr>
      <vt:lpstr>Working with people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Subtle Waves Template</dc:title>
  <dc:creator>Presentation Magazine</dc:creator>
  <cp:lastModifiedBy>steve morgan</cp:lastModifiedBy>
  <cp:revision>131</cp:revision>
  <dcterms:modified xsi:type="dcterms:W3CDTF">2022-08-15T14:05:09Z</dcterms:modified>
</cp:coreProperties>
</file>