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350" r:id="rId3"/>
    <p:sldId id="411" r:id="rId4"/>
    <p:sldId id="352" r:id="rId5"/>
    <p:sldId id="353" r:id="rId6"/>
    <p:sldId id="392" r:id="rId7"/>
    <p:sldId id="393" r:id="rId8"/>
    <p:sldId id="396" r:id="rId9"/>
    <p:sldId id="398" r:id="rId10"/>
    <p:sldId id="375" r:id="rId11"/>
    <p:sldId id="409" r:id="rId12"/>
    <p:sldId id="400" r:id="rId1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0080"/>
    <a:srgbClr val="FFFFFF"/>
    <a:srgbClr val="5D7E9D"/>
    <a:srgbClr val="191919"/>
    <a:srgbClr val="8000FF"/>
    <a:srgbClr val="666666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273" autoAdjust="0"/>
    <p:restoredTop sz="91693" autoAdjust="0"/>
  </p:normalViewPr>
  <p:slideViewPr>
    <p:cSldViewPr snapToObjects="1">
      <p:cViewPr varScale="1">
        <p:scale>
          <a:sx n="93" d="100"/>
          <a:sy n="93" d="100"/>
        </p:scale>
        <p:origin x="216" y="3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52C81347-F499-4826-81E9-B6265945418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763519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E54120BA-683D-4D30-A4B4-A4C3B5DC2EE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4110842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D32A314-43C5-42D4-9588-313149C27674}" type="slidenum">
              <a:rPr lang="en-US" altLang="en-US"/>
              <a:pPr>
                <a:spcBef>
                  <a:spcPct val="0"/>
                </a:spcBef>
              </a:pPr>
              <a:t>1</a:t>
            </a:fld>
            <a:endParaRPr lang="en-US" altLang="en-US" dirty="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665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4" descr="bluebackgor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6" t="1057" r="4581" b="179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9697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952751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2D9F3F8-F33C-43E3-859B-D20CD0E05CF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56201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310197-2870-4F15-B82C-94FD3B9E5BB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37243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3BFF8D-FC27-4E12-B06E-5E24C899C6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59398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3700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3700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1E637B-D99C-413D-B93E-238FB7956FE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47280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DF0CAE-5797-4FD3-B733-96DF02C46CB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72275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7E49B5-F2B1-403B-86A2-A1087E464C7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0069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8D71F2-6538-45BB-8BAB-FAADE4C452F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11279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903399-A493-42BC-82B2-CF85C0A98A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14674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6CD88D-4811-40B2-9A5E-08C77C33E7A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54732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A2D3AB-39B4-4452-AAE7-7FB2D7C785D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70624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0260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0260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F7883C-AFF0-4CFB-9887-14FE3220DBC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0858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3"/>
            <a:ext cx="8229600" cy="3700463"/>
          </a:xfrm>
        </p:spPr>
        <p:txBody>
          <a:bodyPr/>
          <a:lstStyle/>
          <a:p>
            <a:pPr lvl="0"/>
            <a:endParaRPr lang="en-GB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0FE1A-FB8A-4BC8-ABA1-C1F567D4FF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029765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3"/>
            <a:ext cx="4038600" cy="37004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37004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A3A999-AAE1-4B78-841A-2096A310CFE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66276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8" descr="bluebackgorund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6" t="1057" r="4581" b="179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370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C6F2734D-480E-47C1-8598-5032E4EC40A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1012" y="3407928"/>
            <a:ext cx="7772400" cy="1470025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0080">
                    <a:alpha val="34117"/>
                  </a:srgbClr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FF008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br>
              <a:rPr lang="en-US" altLang="en-US" dirty="0">
                <a:solidFill>
                  <a:schemeClr val="bg1"/>
                </a:solidFill>
              </a:rPr>
            </a:br>
            <a:r>
              <a:rPr lang="en-US" altLang="en-US" dirty="0">
                <a:solidFill>
                  <a:schemeClr val="bg1"/>
                </a:solidFill>
              </a:rPr>
              <a:t>Module 4</a:t>
            </a:r>
            <a:br>
              <a:rPr lang="en-US" altLang="en-US" dirty="0">
                <a:solidFill>
                  <a:schemeClr val="bg1"/>
                </a:solidFill>
              </a:rPr>
            </a:br>
            <a:br>
              <a:rPr lang="en-US" altLang="en-US" dirty="0">
                <a:solidFill>
                  <a:schemeClr val="bg1"/>
                </a:solidFill>
              </a:rPr>
            </a:br>
            <a:r>
              <a:rPr lang="en-US" altLang="en-US" dirty="0">
                <a:solidFill>
                  <a:schemeClr val="bg1"/>
                </a:solidFill>
              </a:rPr>
              <a:t>Working with Strengths</a:t>
            </a:r>
            <a:br>
              <a:rPr lang="en-US" altLang="en-US" dirty="0">
                <a:solidFill>
                  <a:schemeClr val="bg1"/>
                </a:solidFill>
              </a:rPr>
            </a:br>
            <a:br>
              <a:rPr lang="en-US" altLang="en-US" dirty="0">
                <a:solidFill>
                  <a:srgbClr val="FFFF00"/>
                </a:solidFill>
              </a:rPr>
            </a:br>
            <a:br>
              <a:rPr lang="en-US" altLang="en-US" sz="2800" dirty="0">
                <a:solidFill>
                  <a:srgbClr val="FFFF00"/>
                </a:solidFill>
              </a:rPr>
            </a:br>
            <a:r>
              <a:rPr lang="en-US" altLang="en-US" sz="2800" dirty="0">
                <a:solidFill>
                  <a:srgbClr val="FFFF00"/>
                </a:solidFill>
              </a:rPr>
              <a:t>Steve Morgan</a:t>
            </a:r>
            <a:br>
              <a:rPr lang="en-US" altLang="en-US" sz="2800" dirty="0">
                <a:solidFill>
                  <a:srgbClr val="FFFF00"/>
                </a:solidFill>
              </a:rPr>
            </a:br>
            <a:r>
              <a:rPr lang="en-US" altLang="en-US" sz="2800" i="1" dirty="0">
                <a:solidFill>
                  <a:srgbClr val="FFFF00"/>
                </a:solidFill>
              </a:rPr>
              <a:t>Practice Based Evidence</a:t>
            </a:r>
            <a:br>
              <a:rPr lang="en-US" altLang="en-US" sz="2800" i="1" dirty="0">
                <a:solidFill>
                  <a:srgbClr val="FFFF00"/>
                </a:solidFill>
              </a:rPr>
            </a:br>
            <a:br>
              <a:rPr lang="en-US" altLang="en-US" sz="2800" i="1" dirty="0">
                <a:solidFill>
                  <a:srgbClr val="FFFF00"/>
                </a:solidFill>
              </a:rPr>
            </a:br>
            <a:br>
              <a:rPr lang="en-US" altLang="en-US" sz="2800" dirty="0">
                <a:solidFill>
                  <a:srgbClr val="FFFF00"/>
                </a:solidFill>
              </a:rPr>
            </a:br>
            <a:br>
              <a:rPr lang="en-US" altLang="en-US" sz="2800" dirty="0">
                <a:solidFill>
                  <a:srgbClr val="FFFF00"/>
                </a:solidFill>
              </a:rPr>
            </a:br>
            <a:endParaRPr lang="en-US" altLang="en-US" dirty="0">
              <a:solidFill>
                <a:srgbClr val="FFFF00"/>
              </a:solidFill>
            </a:endParaRPr>
          </a:p>
        </p:txBody>
      </p:sp>
      <p:sp>
        <p:nvSpPr>
          <p:cNvPr id="5123" name="Text Box 15"/>
          <p:cNvSpPr txBox="1">
            <a:spLocks noChangeArrowheads="1"/>
          </p:cNvSpPr>
          <p:nvPr/>
        </p:nvSpPr>
        <p:spPr bwMode="auto">
          <a:xfrm>
            <a:off x="3870325" y="1719263"/>
            <a:ext cx="18466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/>
              <a:t>A </a:t>
            </a:r>
            <a:r>
              <a:rPr lang="en-GB" sz="4000" i="1" dirty="0"/>
              <a:t>Strengths </a:t>
            </a:r>
            <a:r>
              <a:rPr lang="en-GB" sz="4000" dirty="0"/>
              <a:t>Quote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i="1" dirty="0">
                <a:solidFill>
                  <a:srgbClr val="FFFF00"/>
                </a:solidFill>
              </a:rPr>
              <a:t>“If human beings are perceived as potentials rather than problems, as possessing strengths instead of weaknesses, as unlimited rather than unresponsive, then they thrive and grow to their capabilities.”   </a:t>
            </a:r>
          </a:p>
          <a:p>
            <a:pPr>
              <a:buFontTx/>
              <a:buNone/>
            </a:pPr>
            <a:r>
              <a:rPr lang="en-GB" dirty="0">
                <a:solidFill>
                  <a:srgbClr val="FFFF00"/>
                </a:solidFill>
              </a:rPr>
              <a:t>                                       (Barbara Bush)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A23F51-B27D-FC4D-ABE9-933EC1931CA3}"/>
              </a:ext>
            </a:extLst>
          </p:cNvPr>
          <p:cNvSpPr txBox="1"/>
          <p:nvPr/>
        </p:nvSpPr>
        <p:spPr>
          <a:xfrm>
            <a:off x="2347673" y="6230561"/>
            <a:ext cx="444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Steve Morgan ~ Practice Based Evidence</a:t>
            </a:r>
          </a:p>
        </p:txBody>
      </p:sp>
    </p:spTree>
    <p:extLst>
      <p:ext uri="{BB962C8B-B14F-4D97-AF65-F5344CB8AC3E}">
        <p14:creationId xmlns:p14="http://schemas.microsoft.com/office/powerpoint/2010/main" val="1093493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087B8E2-3F16-7FDD-1241-88109DA90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3" y="273049"/>
            <a:ext cx="3008313" cy="1162051"/>
          </a:xfrm>
        </p:spPr>
        <p:txBody>
          <a:bodyPr/>
          <a:lstStyle/>
          <a:p>
            <a:r>
              <a:rPr lang="en-US" sz="3200" dirty="0"/>
              <a:t>Language of strengths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454F675-D62B-34B3-43C7-018F3C09E8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5050" y="675682"/>
            <a:ext cx="5111750" cy="5047852"/>
          </a:xfrm>
          <a:prstGeom prst="rect">
            <a:avLst/>
          </a:prstGeom>
          <a:noFill/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1301B634-69F7-0671-EDCF-F47B4BD308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9532" y="1688616"/>
            <a:ext cx="3008313" cy="4288432"/>
          </a:xfrm>
        </p:spPr>
        <p:txBody>
          <a:bodyPr/>
          <a:lstStyle/>
          <a:p>
            <a:r>
              <a:rPr lang="en-US" sz="2400" dirty="0">
                <a:solidFill>
                  <a:srgbClr val="FFFF00"/>
                </a:solidFill>
              </a:rPr>
              <a:t>Developing a shift… </a:t>
            </a:r>
          </a:p>
          <a:p>
            <a:r>
              <a:rPr lang="en-US" sz="2400" dirty="0">
                <a:solidFill>
                  <a:srgbClr val="FFFF00"/>
                </a:solidFill>
              </a:rPr>
              <a:t>From: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FF00"/>
                </a:solidFill>
              </a:rPr>
              <a:t>Diagnosis, disability, difficulties and problems</a:t>
            </a:r>
          </a:p>
          <a:p>
            <a:r>
              <a:rPr lang="en-US" sz="2400" dirty="0">
                <a:solidFill>
                  <a:srgbClr val="FFFF00"/>
                </a:solidFill>
              </a:rPr>
              <a:t>To: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FF00"/>
                </a:solidFill>
              </a:rPr>
              <a:t>Positive qualities, abilities, and potential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4A4B5E-23E0-30A0-3299-AAD5E7E318A8}"/>
              </a:ext>
            </a:extLst>
          </p:cNvPr>
          <p:cNvSpPr txBox="1"/>
          <p:nvPr/>
        </p:nvSpPr>
        <p:spPr>
          <a:xfrm>
            <a:off x="2347673" y="6230561"/>
            <a:ext cx="444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Steve Morgan ~ Practice Based Evidence</a:t>
            </a:r>
          </a:p>
        </p:txBody>
      </p:sp>
    </p:spTree>
    <p:extLst>
      <p:ext uri="{BB962C8B-B14F-4D97-AF65-F5344CB8AC3E}">
        <p14:creationId xmlns:p14="http://schemas.microsoft.com/office/powerpoint/2010/main" val="1352703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/>
              <a:t>What is a </a:t>
            </a:r>
            <a:r>
              <a:rPr lang="en-GB" sz="4000" i="1" dirty="0"/>
              <a:t>Strengths Approach?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dirty="0">
                <a:solidFill>
                  <a:srgbClr val="FFFF00"/>
                </a:solidFill>
              </a:rPr>
              <a:t>A </a:t>
            </a:r>
            <a:r>
              <a:rPr lang="en-GB" i="1" dirty="0">
                <a:solidFill>
                  <a:srgbClr val="FFFF00"/>
                </a:solidFill>
              </a:rPr>
              <a:t>challenge</a:t>
            </a:r>
            <a:r>
              <a:rPr lang="en-GB" dirty="0">
                <a:solidFill>
                  <a:srgbClr val="FFFF00"/>
                </a:solidFill>
              </a:rPr>
              <a:t> to the inherently negative focus of attention adopted by the traditional </a:t>
            </a:r>
            <a:r>
              <a:rPr lang="en-GB" i="1" dirty="0">
                <a:solidFill>
                  <a:srgbClr val="FFFF00"/>
                </a:solidFill>
              </a:rPr>
              <a:t>problems-oriented approach</a:t>
            </a:r>
          </a:p>
          <a:p>
            <a:pPr eaLnBrk="1" hangingPunct="1">
              <a:defRPr/>
            </a:pPr>
            <a:r>
              <a:rPr lang="en-GB" dirty="0">
                <a:solidFill>
                  <a:srgbClr val="FFFF00"/>
                </a:solidFill>
              </a:rPr>
              <a:t>Recognition that </a:t>
            </a:r>
            <a:r>
              <a:rPr lang="en-GB" i="1" dirty="0">
                <a:solidFill>
                  <a:srgbClr val="FFFF00"/>
                </a:solidFill>
              </a:rPr>
              <a:t>everyone</a:t>
            </a:r>
            <a:r>
              <a:rPr lang="en-GB" dirty="0">
                <a:solidFill>
                  <a:srgbClr val="FFFF00"/>
                </a:solidFill>
              </a:rPr>
              <a:t> has talents, abilities, interests, achievements, capabilities, wants, dreams and wishes</a:t>
            </a:r>
          </a:p>
          <a:p>
            <a:pPr eaLnBrk="1" hangingPunct="1">
              <a:defRPr/>
            </a:pPr>
            <a:r>
              <a:rPr lang="en-GB" dirty="0">
                <a:solidFill>
                  <a:srgbClr val="FFFF00"/>
                </a:solidFill>
              </a:rPr>
              <a:t>A </a:t>
            </a:r>
            <a:r>
              <a:rPr lang="en-GB" i="1" dirty="0">
                <a:solidFill>
                  <a:srgbClr val="FFFF00"/>
                </a:solidFill>
              </a:rPr>
              <a:t>person-centred </a:t>
            </a:r>
            <a:r>
              <a:rPr lang="en-GB" dirty="0">
                <a:solidFill>
                  <a:srgbClr val="FFFF00"/>
                </a:solidFill>
              </a:rPr>
              <a:t>way of thinking and working focused on inspiring </a:t>
            </a:r>
            <a:r>
              <a:rPr lang="en-GB" i="1" dirty="0">
                <a:solidFill>
                  <a:srgbClr val="FFFF00"/>
                </a:solidFill>
              </a:rPr>
              <a:t>hope</a:t>
            </a:r>
            <a:endParaRPr lang="en-US" i="1" dirty="0">
              <a:solidFill>
                <a:srgbClr val="FFFF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B7ED55-B3A6-6B43-B8BA-59A1AE4A7D35}"/>
              </a:ext>
            </a:extLst>
          </p:cNvPr>
          <p:cNvSpPr txBox="1"/>
          <p:nvPr/>
        </p:nvSpPr>
        <p:spPr>
          <a:xfrm>
            <a:off x="2347673" y="6214029"/>
            <a:ext cx="444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Steve Morgan ~ Practice Based Evidence</a:t>
            </a:r>
          </a:p>
        </p:txBody>
      </p:sp>
    </p:spTree>
    <p:extLst>
      <p:ext uri="{BB962C8B-B14F-4D97-AF65-F5344CB8AC3E}">
        <p14:creationId xmlns:p14="http://schemas.microsoft.com/office/powerpoint/2010/main" val="3264556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B3CE836-3533-773E-60BD-5E79846A3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en-US" dirty="0"/>
              <a:t>Positive personal qualities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3DDBC44-9372-5BFB-FDFC-D0398766CD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997" b="29443"/>
          <a:stretch/>
        </p:blipFill>
        <p:spPr>
          <a:xfrm>
            <a:off x="457200" y="1417639"/>
            <a:ext cx="8229600" cy="4711661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52ECABF-3F5C-A621-8423-026BA09786D6}"/>
              </a:ext>
            </a:extLst>
          </p:cNvPr>
          <p:cNvSpPr txBox="1"/>
          <p:nvPr/>
        </p:nvSpPr>
        <p:spPr>
          <a:xfrm>
            <a:off x="2347673" y="6214029"/>
            <a:ext cx="444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Steve Morgan ~ Practice Based Evidence</a:t>
            </a:r>
          </a:p>
        </p:txBody>
      </p:sp>
    </p:spTree>
    <p:extLst>
      <p:ext uri="{BB962C8B-B14F-4D97-AF65-F5344CB8AC3E}">
        <p14:creationId xmlns:p14="http://schemas.microsoft.com/office/powerpoint/2010/main" val="29076512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174" y="224644"/>
            <a:ext cx="8229600" cy="1143000"/>
          </a:xfrm>
        </p:spPr>
        <p:txBody>
          <a:bodyPr/>
          <a:lstStyle/>
          <a:p>
            <a:r>
              <a:rPr lang="en-GB" sz="4000" dirty="0"/>
              <a:t>What is a </a:t>
            </a:r>
            <a:r>
              <a:rPr lang="en-GB" sz="4000" i="1" dirty="0"/>
              <a:t>Strengths Approach</a:t>
            </a:r>
            <a:r>
              <a:rPr lang="en-GB" sz="4000" dirty="0"/>
              <a:t>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67644"/>
            <a:ext cx="8229600" cy="3700463"/>
          </a:xfrm>
        </p:spPr>
        <p:txBody>
          <a:bodyPr/>
          <a:lstStyle/>
          <a:p>
            <a:r>
              <a:rPr lang="en-US" sz="2800" dirty="0">
                <a:solidFill>
                  <a:srgbClr val="FFFF00"/>
                </a:solidFill>
              </a:rPr>
              <a:t>A process for continual listening and learning</a:t>
            </a:r>
          </a:p>
          <a:p>
            <a:r>
              <a:rPr lang="en-US" sz="2800" dirty="0">
                <a:solidFill>
                  <a:srgbClr val="FFFF00"/>
                </a:solidFill>
              </a:rPr>
              <a:t>Focusing on what is important to someone now and in the future</a:t>
            </a:r>
          </a:p>
          <a:p>
            <a:r>
              <a:rPr lang="en-US" sz="2800" dirty="0">
                <a:solidFill>
                  <a:srgbClr val="FFFF00"/>
                </a:solidFill>
              </a:rPr>
              <a:t>Acting upon this in alliance with their family and friends</a:t>
            </a:r>
          </a:p>
          <a:p>
            <a:pPr>
              <a:lnSpc>
                <a:spcPct val="90000"/>
              </a:lnSpc>
            </a:pPr>
            <a:r>
              <a:rPr lang="en-GB" sz="2800" dirty="0">
                <a:solidFill>
                  <a:srgbClr val="FFFF00"/>
                </a:solidFill>
              </a:rPr>
              <a:t>Supporting people to develop their own real </a:t>
            </a:r>
            <a:r>
              <a:rPr lang="en-GB" sz="2800" i="1" dirty="0">
                <a:solidFill>
                  <a:srgbClr val="FFFF00"/>
                </a:solidFill>
              </a:rPr>
              <a:t>personal resources</a:t>
            </a:r>
            <a:r>
              <a:rPr lang="en-GB" sz="2800" dirty="0">
                <a:solidFill>
                  <a:srgbClr val="FFFF00"/>
                </a:solidFill>
              </a:rPr>
              <a:t> and resourcefulness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2800" dirty="0">
                <a:solidFill>
                  <a:srgbClr val="FFFF00"/>
                </a:solidFill>
              </a:rPr>
              <a:t>    - Resources open up </a:t>
            </a:r>
            <a:r>
              <a:rPr lang="en-GB" sz="2800" i="1" dirty="0">
                <a:solidFill>
                  <a:srgbClr val="FFFF00"/>
                </a:solidFill>
              </a:rPr>
              <a:t>opportunities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2800" dirty="0">
                <a:solidFill>
                  <a:srgbClr val="FFFF00"/>
                </a:solidFill>
              </a:rPr>
              <a:t>    - Opportunities inspire </a:t>
            </a:r>
            <a:r>
              <a:rPr lang="en-GB" sz="2800" i="1" dirty="0">
                <a:solidFill>
                  <a:srgbClr val="FFFF00"/>
                </a:solidFill>
              </a:rPr>
              <a:t>confidence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2800" dirty="0">
                <a:solidFill>
                  <a:srgbClr val="FFFF00"/>
                </a:solidFill>
              </a:rPr>
              <a:t>    - Confidence breeds </a:t>
            </a:r>
            <a:r>
              <a:rPr lang="en-GB" sz="2800" i="1" dirty="0">
                <a:solidFill>
                  <a:srgbClr val="FFFF00"/>
                </a:solidFill>
              </a:rPr>
              <a:t>successes</a:t>
            </a:r>
            <a:r>
              <a:rPr lang="en-GB" sz="2800" dirty="0">
                <a:solidFill>
                  <a:srgbClr val="FFFF00"/>
                </a:solidFill>
              </a:rPr>
              <a:t> &amp; </a:t>
            </a:r>
            <a:r>
              <a:rPr lang="en-GB" sz="2800" i="1" dirty="0">
                <a:solidFill>
                  <a:srgbClr val="FFFF00"/>
                </a:solidFill>
              </a:rPr>
              <a:t>achievements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98599F-D62B-D648-AB57-ACF898CBC94B}"/>
              </a:ext>
            </a:extLst>
          </p:cNvPr>
          <p:cNvSpPr txBox="1"/>
          <p:nvPr/>
        </p:nvSpPr>
        <p:spPr>
          <a:xfrm>
            <a:off x="2347673" y="6264024"/>
            <a:ext cx="444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Steve Morgan ~ Practice Based Evidence</a:t>
            </a:r>
          </a:p>
        </p:txBody>
      </p:sp>
    </p:spTree>
    <p:extLst>
      <p:ext uri="{BB962C8B-B14F-4D97-AF65-F5344CB8AC3E}">
        <p14:creationId xmlns:p14="http://schemas.microsoft.com/office/powerpoint/2010/main" val="3890769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394CCDD-B355-7988-BBF0-0F807DD63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en-US" dirty="0"/>
              <a:t>Resources &amp; Opportunity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53B00C4-542A-A925-AFF8-9A9F572DC6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093" b="12543"/>
          <a:stretch/>
        </p:blipFill>
        <p:spPr>
          <a:xfrm>
            <a:off x="457200" y="1417639"/>
            <a:ext cx="8229600" cy="4567645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81EBA7D-A707-E919-9551-AFE0D7597BD2}"/>
              </a:ext>
            </a:extLst>
          </p:cNvPr>
          <p:cNvSpPr txBox="1"/>
          <p:nvPr/>
        </p:nvSpPr>
        <p:spPr>
          <a:xfrm>
            <a:off x="2347673" y="6264024"/>
            <a:ext cx="444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Steve Morgan ~ Practice Based Evidence</a:t>
            </a:r>
          </a:p>
        </p:txBody>
      </p:sp>
    </p:spTree>
    <p:extLst>
      <p:ext uri="{BB962C8B-B14F-4D97-AF65-F5344CB8AC3E}">
        <p14:creationId xmlns:p14="http://schemas.microsoft.com/office/powerpoint/2010/main" val="3721470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43000"/>
          </a:xfrm>
        </p:spPr>
        <p:txBody>
          <a:bodyPr/>
          <a:lstStyle/>
          <a:p>
            <a:r>
              <a:rPr lang="en-GB" sz="4000" dirty="0"/>
              <a:t>How is a </a:t>
            </a:r>
            <a:r>
              <a:rPr lang="en-GB" sz="4000" i="1" dirty="0"/>
              <a:t>Strengths Approach </a:t>
            </a:r>
            <a:r>
              <a:rPr lang="en-GB" sz="4000" dirty="0"/>
              <a:t>applied in practice?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08820"/>
            <a:ext cx="8229600" cy="37004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dirty="0">
                <a:solidFill>
                  <a:srgbClr val="FFFF00"/>
                </a:solidFill>
              </a:rPr>
              <a:t>Asking ‘</a:t>
            </a:r>
            <a:r>
              <a:rPr lang="en-GB" i="1" dirty="0">
                <a:solidFill>
                  <a:srgbClr val="FFFF00"/>
                </a:solidFill>
              </a:rPr>
              <a:t>how do you cope</a:t>
            </a:r>
            <a:r>
              <a:rPr lang="en-GB" dirty="0">
                <a:solidFill>
                  <a:srgbClr val="FFFF00"/>
                </a:solidFill>
              </a:rPr>
              <a:t>’ and ‘</a:t>
            </a:r>
            <a:r>
              <a:rPr lang="en-GB" i="1" dirty="0">
                <a:solidFill>
                  <a:srgbClr val="FFFF00"/>
                </a:solidFill>
              </a:rPr>
              <a:t>what do you want</a:t>
            </a:r>
            <a:r>
              <a:rPr lang="en-GB" dirty="0">
                <a:solidFill>
                  <a:srgbClr val="FFFF00"/>
                </a:solidFill>
              </a:rPr>
              <a:t>’ is a start… but is not enough</a:t>
            </a:r>
          </a:p>
          <a:p>
            <a:pPr>
              <a:lnSpc>
                <a:spcPct val="90000"/>
              </a:lnSpc>
            </a:pPr>
            <a:r>
              <a:rPr lang="en-GB" dirty="0">
                <a:solidFill>
                  <a:srgbClr val="FFFF00"/>
                </a:solidFill>
              </a:rPr>
              <a:t>It is more about: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en-GB" dirty="0">
                <a:solidFill>
                  <a:srgbClr val="FFFF00"/>
                </a:solidFill>
              </a:rPr>
              <a:t>A </a:t>
            </a:r>
            <a:r>
              <a:rPr lang="en-GB" i="1" dirty="0">
                <a:solidFill>
                  <a:srgbClr val="FFFF00"/>
                </a:solidFill>
              </a:rPr>
              <a:t>personal attitude </a:t>
            </a:r>
            <a:r>
              <a:rPr lang="en-GB" dirty="0">
                <a:solidFill>
                  <a:srgbClr val="FFFF00"/>
                </a:solidFill>
              </a:rPr>
              <a:t>towards your work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en-GB" dirty="0">
                <a:solidFill>
                  <a:srgbClr val="FFFF00"/>
                </a:solidFill>
              </a:rPr>
              <a:t>Applying </a:t>
            </a:r>
            <a:r>
              <a:rPr lang="en-GB" i="1" dirty="0">
                <a:solidFill>
                  <a:srgbClr val="FFFF00"/>
                </a:solidFill>
              </a:rPr>
              <a:t>values &amp; principles </a:t>
            </a:r>
            <a:r>
              <a:rPr lang="en-GB" dirty="0">
                <a:solidFill>
                  <a:srgbClr val="FFFF00"/>
                </a:solidFill>
              </a:rPr>
              <a:t>for real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en-GB" dirty="0">
                <a:solidFill>
                  <a:srgbClr val="FFFF00"/>
                </a:solidFill>
              </a:rPr>
              <a:t>Thinking ‘strengths’ as a </a:t>
            </a:r>
            <a:r>
              <a:rPr lang="en-GB" i="1" dirty="0">
                <a:solidFill>
                  <a:srgbClr val="FFFF00"/>
                </a:solidFill>
              </a:rPr>
              <a:t>default</a:t>
            </a:r>
            <a:r>
              <a:rPr lang="en-GB" dirty="0">
                <a:solidFill>
                  <a:srgbClr val="FFFF00"/>
                </a:solidFill>
              </a:rPr>
              <a:t> position</a:t>
            </a:r>
          </a:p>
          <a:p>
            <a:pPr>
              <a:lnSpc>
                <a:spcPct val="90000"/>
              </a:lnSpc>
            </a:pPr>
            <a:r>
              <a:rPr lang="en-GB" dirty="0">
                <a:solidFill>
                  <a:srgbClr val="FFFF00"/>
                </a:solidFill>
              </a:rPr>
              <a:t>Where does this fit with appreciating people’s problems?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764920-7F18-1242-976A-9A9D4BBBD9F4}"/>
              </a:ext>
            </a:extLst>
          </p:cNvPr>
          <p:cNvSpPr txBox="1"/>
          <p:nvPr/>
        </p:nvSpPr>
        <p:spPr>
          <a:xfrm>
            <a:off x="2347673" y="6268670"/>
            <a:ext cx="444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Steve Morgan ~ Practice Based Evidence</a:t>
            </a:r>
          </a:p>
        </p:txBody>
      </p:sp>
    </p:spTree>
    <p:extLst>
      <p:ext uri="{BB962C8B-B14F-4D97-AF65-F5344CB8AC3E}">
        <p14:creationId xmlns:p14="http://schemas.microsoft.com/office/powerpoint/2010/main" val="18277948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1D65D40-3F79-D14B-8FB0-FD5A0ABCDC02}"/>
              </a:ext>
            </a:extLst>
          </p:cNvPr>
          <p:cNvSpPr txBox="1"/>
          <p:nvPr/>
        </p:nvSpPr>
        <p:spPr>
          <a:xfrm>
            <a:off x="2347673" y="6345324"/>
            <a:ext cx="444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Steve Morgan ~ Practice Based Evidence</a:t>
            </a:r>
          </a:p>
        </p:txBody>
      </p:sp>
    </p:spTree>
    <p:extLst>
      <p:ext uri="{BB962C8B-B14F-4D97-AF65-F5344CB8AC3E}">
        <p14:creationId xmlns:p14="http://schemas.microsoft.com/office/powerpoint/2010/main" val="1820784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/>
              <a:t>How is a </a:t>
            </a:r>
            <a:r>
              <a:rPr lang="en-GB" sz="4000" i="1" dirty="0"/>
              <a:t>Strengths Approach</a:t>
            </a:r>
            <a:r>
              <a:rPr lang="en-GB" sz="4000" dirty="0"/>
              <a:t> applied in practice?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solidFill>
                  <a:srgbClr val="FFFF00"/>
                </a:solidFill>
              </a:rPr>
              <a:t>It is primarily about what you do in your interactions with people</a:t>
            </a:r>
          </a:p>
          <a:p>
            <a:r>
              <a:rPr lang="en-GB" dirty="0">
                <a:solidFill>
                  <a:srgbClr val="FFFF00"/>
                </a:solidFill>
              </a:rPr>
              <a:t>Identifying strengths happens from the point of first contact</a:t>
            </a:r>
          </a:p>
          <a:p>
            <a:r>
              <a:rPr lang="en-GB" i="1" dirty="0">
                <a:solidFill>
                  <a:srgbClr val="FFFF00"/>
                </a:solidFill>
              </a:rPr>
              <a:t>Paperwork</a:t>
            </a:r>
            <a:r>
              <a:rPr lang="en-GB" dirty="0">
                <a:solidFill>
                  <a:srgbClr val="FFFF00"/>
                </a:solidFill>
              </a:rPr>
              <a:t> is there to guide and reflect what is happening in practice</a:t>
            </a:r>
          </a:p>
          <a:p>
            <a:r>
              <a:rPr lang="en-GB" dirty="0">
                <a:solidFill>
                  <a:srgbClr val="FFFF00"/>
                </a:solidFill>
              </a:rPr>
              <a:t>Reality is dynamic so the </a:t>
            </a:r>
            <a:r>
              <a:rPr lang="en-GB" i="1" dirty="0">
                <a:solidFill>
                  <a:srgbClr val="FFFF00"/>
                </a:solidFill>
              </a:rPr>
              <a:t>working</a:t>
            </a:r>
            <a:r>
              <a:rPr lang="en-GB" dirty="0">
                <a:solidFill>
                  <a:srgbClr val="FFFF00"/>
                </a:solidFill>
              </a:rPr>
              <a:t> documents require continuous updating as needed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A39D5A-9F5F-0B41-8C53-E02A86C26BFB}"/>
              </a:ext>
            </a:extLst>
          </p:cNvPr>
          <p:cNvSpPr txBox="1"/>
          <p:nvPr/>
        </p:nvSpPr>
        <p:spPr>
          <a:xfrm>
            <a:off x="2347673" y="6345324"/>
            <a:ext cx="444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Steve Morgan ~ Practice Based Evidence</a:t>
            </a:r>
          </a:p>
        </p:txBody>
      </p:sp>
    </p:spTree>
    <p:extLst>
      <p:ext uri="{BB962C8B-B14F-4D97-AF65-F5344CB8AC3E}">
        <p14:creationId xmlns:p14="http://schemas.microsoft.com/office/powerpoint/2010/main" val="28882714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Strengths Quote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i="1" dirty="0">
                <a:solidFill>
                  <a:srgbClr val="FFFF00"/>
                </a:solidFill>
              </a:rPr>
              <a:t>“If you spend your life trying to be good at everything, you will never be great at anything.”</a:t>
            </a:r>
          </a:p>
          <a:p>
            <a:pPr marL="0" indent="0">
              <a:buNone/>
            </a:pPr>
            <a:endParaRPr lang="en-US" sz="2400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FFFF00"/>
                </a:solidFill>
              </a:rPr>
              <a:t>Tom Rath, Gallup Research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B4DE80-1263-ED4F-8A89-85EAA10642AA}"/>
              </a:ext>
            </a:extLst>
          </p:cNvPr>
          <p:cNvSpPr txBox="1"/>
          <p:nvPr/>
        </p:nvSpPr>
        <p:spPr>
          <a:xfrm>
            <a:off x="2379733" y="6214029"/>
            <a:ext cx="4384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Steve Morgan~ Practice Based Evidence</a:t>
            </a:r>
          </a:p>
        </p:txBody>
      </p:sp>
    </p:spTree>
    <p:extLst>
      <p:ext uri="{BB962C8B-B14F-4D97-AF65-F5344CB8AC3E}">
        <p14:creationId xmlns:p14="http://schemas.microsoft.com/office/powerpoint/2010/main" val="33925724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/>
              <a:t>Accessing appropriate </a:t>
            </a:r>
            <a:r>
              <a:rPr lang="en-GB" sz="4000" i="1" dirty="0"/>
              <a:t>tools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52836"/>
            <a:ext cx="8229600" cy="3700463"/>
          </a:xfrm>
        </p:spPr>
        <p:txBody>
          <a:bodyPr/>
          <a:lstStyle/>
          <a:p>
            <a:r>
              <a:rPr lang="en-GB" i="1" dirty="0">
                <a:solidFill>
                  <a:srgbClr val="FFFF00"/>
                </a:solidFill>
              </a:rPr>
              <a:t>Service user</a:t>
            </a:r>
            <a:r>
              <a:rPr lang="en-GB" dirty="0">
                <a:solidFill>
                  <a:srgbClr val="FFFF00"/>
                </a:solidFill>
              </a:rPr>
              <a:t> strengths-based practice</a:t>
            </a:r>
          </a:p>
          <a:p>
            <a:r>
              <a:rPr lang="en-GB" i="1" dirty="0">
                <a:solidFill>
                  <a:srgbClr val="FFFF00"/>
                </a:solidFill>
              </a:rPr>
              <a:t>Individual staff</a:t>
            </a:r>
            <a:r>
              <a:rPr lang="en-GB" dirty="0">
                <a:solidFill>
                  <a:srgbClr val="FFFF00"/>
                </a:solidFill>
              </a:rPr>
              <a:t> members strengths assessments</a:t>
            </a:r>
          </a:p>
          <a:p>
            <a:r>
              <a:rPr lang="en-GB" i="1" dirty="0">
                <a:solidFill>
                  <a:srgbClr val="FFFF00"/>
                </a:solidFill>
              </a:rPr>
              <a:t>Team</a:t>
            </a:r>
            <a:r>
              <a:rPr lang="en-GB" dirty="0">
                <a:solidFill>
                  <a:srgbClr val="FFFF00"/>
                </a:solidFill>
              </a:rPr>
              <a:t> strengths assessments</a:t>
            </a:r>
          </a:p>
          <a:p>
            <a:r>
              <a:rPr lang="en-GB" dirty="0">
                <a:solidFill>
                  <a:srgbClr val="FFFF00"/>
                </a:solidFill>
              </a:rPr>
              <a:t>Strengths of the </a:t>
            </a:r>
            <a:r>
              <a:rPr lang="en-GB" i="1" dirty="0">
                <a:solidFill>
                  <a:srgbClr val="FFFF00"/>
                </a:solidFill>
              </a:rPr>
              <a:t>systems</a:t>
            </a:r>
            <a:r>
              <a:rPr lang="en-GB" dirty="0">
                <a:solidFill>
                  <a:srgbClr val="FFFF00"/>
                </a:solidFill>
              </a:rPr>
              <a:t> &amp; the </a:t>
            </a:r>
            <a:r>
              <a:rPr lang="en-GB" i="1" dirty="0">
                <a:solidFill>
                  <a:srgbClr val="FFFF00"/>
                </a:solidFill>
              </a:rPr>
              <a:t>organisation</a:t>
            </a:r>
            <a:r>
              <a:rPr lang="en-GB" dirty="0">
                <a:solidFill>
                  <a:srgbClr val="FFFF00"/>
                </a:solidFill>
              </a:rPr>
              <a:t> itself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5873FC-9390-844D-BFDF-5231BC189294}"/>
              </a:ext>
            </a:extLst>
          </p:cNvPr>
          <p:cNvSpPr txBox="1"/>
          <p:nvPr/>
        </p:nvSpPr>
        <p:spPr>
          <a:xfrm>
            <a:off x="2347673" y="6214029"/>
            <a:ext cx="444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Steve Morgan ~ Practice Based Evidence</a:t>
            </a:r>
          </a:p>
        </p:txBody>
      </p:sp>
    </p:spTree>
    <p:extLst>
      <p:ext uri="{BB962C8B-B14F-4D97-AF65-F5344CB8AC3E}">
        <p14:creationId xmlns:p14="http://schemas.microsoft.com/office/powerpoint/2010/main" val="474502863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">
      <a:dk1>
        <a:srgbClr val="66CCFF"/>
      </a:dk1>
      <a:lt1>
        <a:srgbClr val="FFFFFF"/>
      </a:lt1>
      <a:dk2>
        <a:srgbClr val="FFFFFF"/>
      </a:dk2>
      <a:lt2>
        <a:srgbClr val="004080"/>
      </a:lt2>
      <a:accent1>
        <a:srgbClr val="FFFFFF"/>
      </a:accent1>
      <a:accent2>
        <a:srgbClr val="66CCFF"/>
      </a:accent2>
      <a:accent3>
        <a:srgbClr val="FFFFFF"/>
      </a:accent3>
      <a:accent4>
        <a:srgbClr val="56AEDA"/>
      </a:accent4>
      <a:accent5>
        <a:srgbClr val="FFFFFF"/>
      </a:accent5>
      <a:accent6>
        <a:srgbClr val="5CB9E7"/>
      </a:accent6>
      <a:hlink>
        <a:srgbClr val="CC66FF"/>
      </a:hlink>
      <a:folHlink>
        <a:srgbClr val="6666FF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DAEDEF"/>
        </a:accent5>
        <a:accent6>
          <a:srgbClr val="2D2D8A"/>
        </a:accent6>
        <a:hlink>
          <a:srgbClr val="3366FF"/>
        </a:hlink>
        <a:folHlink>
          <a:srgbClr val="66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DAEDEF"/>
        </a:accent5>
        <a:accent6>
          <a:srgbClr val="2D2D8A"/>
        </a:accent6>
        <a:hlink>
          <a:srgbClr val="000066"/>
        </a:hlink>
        <a:folHlink>
          <a:srgbClr val="33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E2F4FF"/>
        </a:accent5>
        <a:accent6>
          <a:srgbClr val="2D2D8A"/>
        </a:accent6>
        <a:hlink>
          <a:srgbClr val="000066"/>
        </a:hlink>
        <a:folHlink>
          <a:srgbClr val="3333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2367</TotalTime>
  <Words>446</Words>
  <Application>Microsoft Macintosh PowerPoint</Application>
  <PresentationFormat>On-screen Show (4:3)</PresentationFormat>
  <Paragraphs>58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Arial</vt:lpstr>
      <vt:lpstr>Default Design</vt:lpstr>
      <vt:lpstr> Module 4  Working with Strengths   Steve Morgan Practice Based Evidence    </vt:lpstr>
      <vt:lpstr>A Strengths Quote</vt:lpstr>
      <vt:lpstr>Language of strengths</vt:lpstr>
      <vt:lpstr>What is a Strengths Approach?</vt:lpstr>
      <vt:lpstr>Positive personal qualities</vt:lpstr>
      <vt:lpstr>What is a Strengths Approach?</vt:lpstr>
      <vt:lpstr>Resources &amp; Opportunity</vt:lpstr>
      <vt:lpstr>How is a Strengths Approach applied in practice?</vt:lpstr>
      <vt:lpstr>PowerPoint Presentation</vt:lpstr>
      <vt:lpstr>How is a Strengths Approach applied in practice?</vt:lpstr>
      <vt:lpstr>Strengths Quote</vt:lpstr>
      <vt:lpstr>Accessing appropriate tools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Subtle Waves Template</dc:title>
  <dc:creator>Presentation Magazine</dc:creator>
  <cp:lastModifiedBy>steve morgan</cp:lastModifiedBy>
  <cp:revision>123</cp:revision>
  <dcterms:modified xsi:type="dcterms:W3CDTF">2022-08-15T15:58:35Z</dcterms:modified>
</cp:coreProperties>
</file>