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39" r:id="rId3"/>
    <p:sldId id="310" r:id="rId4"/>
    <p:sldId id="344" r:id="rId5"/>
    <p:sldId id="363" r:id="rId6"/>
    <p:sldId id="364" r:id="rId7"/>
    <p:sldId id="343" r:id="rId8"/>
    <p:sldId id="353" r:id="rId9"/>
    <p:sldId id="271" r:id="rId10"/>
    <p:sldId id="362" r:id="rId11"/>
    <p:sldId id="309" r:id="rId12"/>
    <p:sldId id="365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80"/>
    <a:srgbClr val="FFFFFF"/>
    <a:srgbClr val="5D7E9D"/>
    <a:srgbClr val="191919"/>
    <a:srgbClr val="8000FF"/>
    <a:srgbClr val="6666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69" autoAdjust="0"/>
    <p:restoredTop sz="91667" autoAdjust="0"/>
  </p:normalViewPr>
  <p:slideViewPr>
    <p:cSldViewPr snapToObjects="1">
      <p:cViewPr varScale="1">
        <p:scale>
          <a:sx n="100" d="100"/>
          <a:sy n="100" d="100"/>
        </p:scale>
        <p:origin x="10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2C81347-F499-4826-81E9-B626594541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351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54120BA-683D-4D30-A4B4-A4C3B5DC2E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108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32A314-43C5-42D4-9588-313149C2767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6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4120BA-683D-4D30-A4B4-A4C3B5DC2EEA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899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Philosophically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positive risk-taking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important in the field of mental health (and beyond) because,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deprive people of the right to exercise personal choice and supported decision-making has consequences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Firstly, it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narrows the range of vision to what professionals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decide is best for the person, which can easily be driven by their own need for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self-preservation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 a real or perceived blame culture.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Secondly, it may communicate to people that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approach taken by services is not really that relevant to their own experience,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giving them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reasons to disengage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those very services… an act in itself that could possibly raise the risk stakes for the individual.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Sometimes, we simply don’t know what we could experience and gain until we try.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“If you don’t risk anything, you may risk everything.”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(Anon).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0F0439-D580-894C-9646-E1599961743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59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luebackgor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1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D9F3F8-F33C-43E3-859B-D20CD0E05C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20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10197-2870-4F15-B82C-94FD3B9E5B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724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BFF8D-FC27-4E12-B06E-5E24C899C6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939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637B-D99C-413D-B93E-238FB7956F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28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F0CAE-5797-4FD3-B733-96DF02C46C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227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E49B5-F2B1-403B-86A2-A1087E464C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06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D71F2-6538-45BB-8BAB-FAADE4C452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127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03399-A493-42BC-82B2-CF85C0A98A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467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D88D-4811-40B2-9A5E-08C77C33E7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473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2D3AB-39B4-4452-AAE7-7FB2D7C785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62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7883C-AFF0-4CFB-9887-14FE3220DB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85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3700463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FE1A-FB8A-4BC8-ABA1-C1F567D4FF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97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3A999-AAE1-4B78-841A-2096A310CFE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62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8" descr="bluebackgor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F2734D-480E-47C1-8598-5032E4EC40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1012" y="3407928"/>
            <a:ext cx="7772400" cy="14700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0080">
                    <a:alpha val="34117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0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Module 5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Risk Decision-Making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dirty="0">
                <a:solidFill>
                  <a:srgbClr val="FFFF00"/>
                </a:solidFill>
              </a:rPr>
              <a:t>Steve Morgan</a:t>
            </a: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i="1" dirty="0">
                <a:solidFill>
                  <a:srgbClr val="FFFF00"/>
                </a:solidFill>
              </a:rPr>
              <a:t>Practice Based Evidence</a:t>
            </a: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5123" name="Text Box 15"/>
          <p:cNvSpPr txBox="1">
            <a:spLocks noChangeArrowheads="1"/>
          </p:cNvSpPr>
          <p:nvPr/>
        </p:nvSpPr>
        <p:spPr bwMode="auto">
          <a:xfrm>
            <a:off x="3870325" y="1719263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blame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752" y="1603008"/>
            <a:ext cx="4438617" cy="4182251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</a:rPr>
              <a:t>If we fear the consequences of our decisions going wrong we are more likely to be cautious or risk averse</a:t>
            </a:r>
            <a:r>
              <a:rPr lang="is-IS" sz="2400" dirty="0">
                <a:solidFill>
                  <a:srgbClr val="FFFF00"/>
                </a:solidFill>
              </a:rPr>
              <a:t>… attributing more weight to the potential for a risk decision to go wrong</a:t>
            </a:r>
          </a:p>
          <a:p>
            <a:r>
              <a:rPr lang="is-IS" sz="2400" dirty="0">
                <a:solidFill>
                  <a:srgbClr val="FFFF00"/>
                </a:solidFill>
              </a:rPr>
              <a:t>We become more indecisive</a:t>
            </a:r>
          </a:p>
          <a:p>
            <a:r>
              <a:rPr lang="is-IS" sz="2400" dirty="0">
                <a:solidFill>
                  <a:srgbClr val="FFFF00"/>
                </a:solidFill>
              </a:rPr>
              <a:t>Our decisions need a positive strengths-based counterbalance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E6633-39B5-6049-BEFD-D24069F412BE}"/>
              </a:ext>
            </a:extLst>
          </p:cNvPr>
          <p:cNvSpPr txBox="1"/>
          <p:nvPr/>
        </p:nvSpPr>
        <p:spPr>
          <a:xfrm>
            <a:off x="2347673" y="6211449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5C3882-029C-E17F-0EDD-5AFF6DC8D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86" y="2035029"/>
            <a:ext cx="4378666" cy="331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9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Decision-Making 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7004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FF00"/>
                </a:solidFill>
              </a:rPr>
              <a:t>“Good decisions come from experience, and experience comes from bad decisions.”  </a:t>
            </a:r>
            <a:r>
              <a:rPr lang="en-US" sz="2000" dirty="0">
                <a:solidFill>
                  <a:srgbClr val="FFFF00"/>
                </a:solidFill>
              </a:rPr>
              <a:t>Mark Twain</a:t>
            </a:r>
          </a:p>
          <a:p>
            <a:pPr marL="0" indent="0">
              <a:buNone/>
            </a:pPr>
            <a:endParaRPr lang="en-US" sz="20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FF00"/>
                </a:solidFill>
              </a:rPr>
              <a:t>“Informed decision-making comes from a long tradition of guessing and then blaming others for inadequate results.” </a:t>
            </a:r>
            <a:r>
              <a:rPr lang="en-US" sz="2000" dirty="0">
                <a:solidFill>
                  <a:srgbClr val="FFFF00"/>
                </a:solidFill>
              </a:rPr>
              <a:t>Scott Adams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FF00"/>
                </a:solidFill>
              </a:rPr>
              <a:t>“Some people are very decisive, when it comes to avoiding decisions.” </a:t>
            </a:r>
            <a:r>
              <a:rPr lang="en-US" sz="2000" dirty="0">
                <a:solidFill>
                  <a:srgbClr val="FFFF00"/>
                </a:solidFill>
              </a:rPr>
              <a:t>Brendan Francis</a:t>
            </a:r>
          </a:p>
          <a:p>
            <a:pPr marL="0" indent="0">
              <a:buNone/>
            </a:pP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FA3A1-763C-694F-8148-99E71EDD9630}"/>
              </a:ext>
            </a:extLst>
          </p:cNvPr>
          <p:cNvSpPr txBox="1"/>
          <p:nvPr/>
        </p:nvSpPr>
        <p:spPr>
          <a:xfrm>
            <a:off x="2347673" y="6228341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45850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800" y="1443042"/>
            <a:ext cx="8229600" cy="3700463"/>
          </a:xfrm>
        </p:spPr>
        <p:txBody>
          <a:bodyPr/>
          <a:lstStyle/>
          <a:p>
            <a:pPr marL="0" indent="0">
              <a:buNone/>
            </a:pPr>
            <a:r>
              <a:rPr lang="en-US" sz="3600" i="1" dirty="0">
                <a:solidFill>
                  <a:srgbClr val="FFFF00"/>
                </a:solidFill>
              </a:rPr>
              <a:t>“Knowing without knowing how you know.”</a:t>
            </a:r>
          </a:p>
          <a:p>
            <a:pPr marL="0" indent="0">
              <a:buNone/>
            </a:pPr>
            <a:r>
              <a:rPr lang="en-US" sz="3600" i="1" dirty="0">
                <a:solidFill>
                  <a:srgbClr val="FFFF00"/>
                </a:solidFill>
              </a:rPr>
              <a:t>“True experts know the limits of their knowledge; many pseudo-experts have no idea that they do not know what they are doing.”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Kahneman (2011)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E092D0-8175-9847-B9EA-51FCD6DC1EA0}"/>
              </a:ext>
            </a:extLst>
          </p:cNvPr>
          <p:cNvSpPr txBox="1"/>
          <p:nvPr/>
        </p:nvSpPr>
        <p:spPr>
          <a:xfrm>
            <a:off x="2347673" y="6226245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30385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E277F5-A5B0-B5CE-1272-9CA697B8A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System 1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6AF93FC-E15C-AC56-1B37-B0A7F4C6A76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294820" cy="4061045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Operates automatically and quickly</a:t>
            </a:r>
          </a:p>
          <a:p>
            <a:r>
              <a:rPr lang="en-US" sz="2800" dirty="0">
                <a:solidFill>
                  <a:srgbClr val="FFFF00"/>
                </a:solidFill>
              </a:rPr>
              <a:t>Little effort or control</a:t>
            </a:r>
          </a:p>
          <a:p>
            <a:r>
              <a:rPr lang="en-US" sz="2800" dirty="0">
                <a:solidFill>
                  <a:srgbClr val="FFFF00"/>
                </a:solidFill>
              </a:rPr>
              <a:t>Covers most of our simpler daily decisions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Intuitive responses to processed information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The focus is on </a:t>
            </a:r>
            <a:r>
              <a:rPr lang="en-US" sz="2800" i="1" dirty="0">
                <a:solidFill>
                  <a:srgbClr val="FFFF00"/>
                </a:solidFill>
              </a:rPr>
              <a:t>feeling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7102FC-96EC-EF75-6D33-E1E9B29D8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880917"/>
            <a:ext cx="4038600" cy="342271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215A49-2B77-7B54-BA0A-B132118CCFCA}"/>
              </a:ext>
            </a:extLst>
          </p:cNvPr>
          <p:cNvSpPr txBox="1"/>
          <p:nvPr/>
        </p:nvSpPr>
        <p:spPr>
          <a:xfrm>
            <a:off x="2347673" y="6230561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178153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050C004-0F57-67B8-CD27-E373ED66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System 2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F98D60E-5E48-B8A9-D31A-63D31E97769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510844" cy="4061045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Attention to effortful mental activity</a:t>
            </a:r>
          </a:p>
          <a:p>
            <a:r>
              <a:rPr lang="en-US" sz="2800" dirty="0">
                <a:solidFill>
                  <a:srgbClr val="FFFF00"/>
                </a:solidFill>
              </a:rPr>
              <a:t>Complex computations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Our more challenging decisions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Deeper analytical thinking</a:t>
            </a:r>
          </a:p>
          <a:p>
            <a:r>
              <a:rPr lang="en-US" sz="2800" dirty="0">
                <a:solidFill>
                  <a:srgbClr val="FFFF00"/>
                </a:solidFill>
              </a:rPr>
              <a:t>The focus is on </a:t>
            </a:r>
            <a:r>
              <a:rPr lang="en-US" sz="2800" i="1" dirty="0">
                <a:solidFill>
                  <a:srgbClr val="FFFF00"/>
                </a:solidFill>
              </a:rPr>
              <a:t>reason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4085CF-458B-D3F3-C3E5-6CC78D493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612655"/>
            <a:ext cx="3589449" cy="370046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EB67A0-0156-7FE3-1D38-8054510F8E98}"/>
              </a:ext>
            </a:extLst>
          </p:cNvPr>
          <p:cNvSpPr txBox="1"/>
          <p:nvPr/>
        </p:nvSpPr>
        <p:spPr>
          <a:xfrm>
            <a:off x="2347673" y="6207257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40854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2504D3-43CB-DC47-AE70-E67202BEE643}"/>
              </a:ext>
            </a:extLst>
          </p:cNvPr>
          <p:cNvSpPr txBox="1"/>
          <p:nvPr/>
        </p:nvSpPr>
        <p:spPr>
          <a:xfrm>
            <a:off x="2347673" y="6237312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96712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Structured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556" y="1808820"/>
            <a:ext cx="8229600" cy="3700463"/>
          </a:xfrm>
        </p:spPr>
        <p:txBody>
          <a:bodyPr/>
          <a:lstStyle/>
          <a:p>
            <a:r>
              <a:rPr lang="is-IS" sz="3600" dirty="0">
                <a:solidFill>
                  <a:srgbClr val="FFFF00"/>
                </a:solidFill>
              </a:rPr>
              <a:t>A bridge between the process of information gathering assessment and putting a plan into action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Risk formulation</a:t>
            </a:r>
            <a:endParaRPr lang="is-IS" sz="3600" dirty="0">
              <a:solidFill>
                <a:srgbClr val="FFFF00"/>
              </a:solidFill>
            </a:endParaRPr>
          </a:p>
          <a:p>
            <a:r>
              <a:rPr lang="is-IS" sz="3600" dirty="0">
                <a:solidFill>
                  <a:srgbClr val="FFFF00"/>
                </a:solidFill>
              </a:rPr>
              <a:t>Risk Decision-Making Checklist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5D24A-937B-614E-85A3-673066E8B8D0}"/>
              </a:ext>
            </a:extLst>
          </p:cNvPr>
          <p:cNvSpPr txBox="1"/>
          <p:nvPr/>
        </p:nvSpPr>
        <p:spPr>
          <a:xfrm>
            <a:off x="2347673" y="6230561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933593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B021BC-96C9-7D4D-B23C-47133C1205A0}"/>
              </a:ext>
            </a:extLst>
          </p:cNvPr>
          <p:cNvSpPr txBox="1"/>
          <p:nvPr/>
        </p:nvSpPr>
        <p:spPr>
          <a:xfrm>
            <a:off x="587415" y="332656"/>
            <a:ext cx="7969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ndara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en-US" sz="2700" i="1" dirty="0">
                <a:solidFill>
                  <a:srgbClr val="FFFF00"/>
                </a:solidFill>
                <a:effectLst>
                  <a:outerShdw blurRad="38100" dist="38100" dir="2700000" algn="tl">
                    <a:srgbClr val="7C9BA5"/>
                  </a:outerShdw>
                </a:effectLst>
              </a:rPr>
              <a:t>“If you don’t risk anything, you may risk everything”    </a:t>
            </a:r>
          </a:p>
          <a:p>
            <a:pPr eaLnBrk="1" hangingPunct="1">
              <a:defRPr/>
            </a:pPr>
            <a:r>
              <a:rPr lang="en-US" altLang="en-US" sz="2700" i="1" dirty="0">
                <a:solidFill>
                  <a:srgbClr val="FFFF00"/>
                </a:solidFill>
                <a:effectLst>
                  <a:outerShdw blurRad="38100" dist="38100" dir="2700000" algn="tl">
                    <a:srgbClr val="7C9BA5"/>
                  </a:outerShdw>
                </a:effectLst>
              </a:rPr>
              <a:t>                                                                                          [Anon]  </a:t>
            </a:r>
            <a:endParaRPr lang="en-US" altLang="en-US" sz="27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52B53-FC9A-5B43-8D15-9DA1B4EB11FE}"/>
              </a:ext>
            </a:extLst>
          </p:cNvPr>
          <p:cNvSpPr txBox="1"/>
          <p:nvPr/>
        </p:nvSpPr>
        <p:spPr>
          <a:xfrm>
            <a:off x="2347672" y="617254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DDB68A-30DC-9895-A85E-422C7A662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56" y="1412776"/>
            <a:ext cx="8257200" cy="456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83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organisational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How much emphasis is placed on reputational risk?</a:t>
            </a:r>
          </a:p>
          <a:p>
            <a:r>
              <a:rPr lang="en-US" sz="2800" dirty="0">
                <a:solidFill>
                  <a:srgbClr val="FFFF00"/>
                </a:solidFill>
              </a:rPr>
              <a:t>How is individual v collective decision-making managed?</a:t>
            </a:r>
          </a:p>
          <a:p>
            <a:r>
              <a:rPr lang="en-US" sz="2800" dirty="0">
                <a:solidFill>
                  <a:srgbClr val="FFFF00"/>
                </a:solidFill>
              </a:rPr>
              <a:t>Is a risk decision-making hierarchy operating at different staffing levels?</a:t>
            </a:r>
          </a:p>
          <a:p>
            <a:r>
              <a:rPr lang="en-US" sz="2800" dirty="0">
                <a:solidFill>
                  <a:srgbClr val="FFFF00"/>
                </a:solidFill>
              </a:rPr>
              <a:t>Do you promote the use of a structured approach to risk decision-making?</a:t>
            </a:r>
          </a:p>
          <a:p>
            <a:r>
              <a:rPr lang="en-US" sz="2800" dirty="0">
                <a:solidFill>
                  <a:srgbClr val="FFFF00"/>
                </a:solidFill>
              </a:rPr>
              <a:t>How are decisions predominantly documented?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B54FFD-BD73-154D-89DB-37DFABFE5E88}"/>
              </a:ext>
            </a:extLst>
          </p:cNvPr>
          <p:cNvSpPr txBox="1"/>
          <p:nvPr/>
        </p:nvSpPr>
        <p:spPr>
          <a:xfrm>
            <a:off x="2347673" y="6218035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976436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Consistency of practice should emerge out of a clear </a:t>
            </a:r>
            <a:r>
              <a:rPr lang="en-US" i="1" dirty="0">
                <a:solidFill>
                  <a:srgbClr val="FFFF00"/>
                </a:solidFill>
              </a:rPr>
              <a:t>risk policy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Routine procedures need routine protocols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Documenting risk is not about completing excessive forms… it is about </a:t>
            </a:r>
            <a:r>
              <a:rPr lang="en-US" i="1" dirty="0">
                <a:solidFill>
                  <a:srgbClr val="FFFF00"/>
                </a:solidFill>
              </a:rPr>
              <a:t>accessible</a:t>
            </a:r>
            <a:r>
              <a:rPr lang="en-US" dirty="0">
                <a:solidFill>
                  <a:srgbClr val="FFFF00"/>
                </a:solidFill>
              </a:rPr>
              <a:t> reasoned decision-making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A role for supervision and collective decision-making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E2154-9A11-A844-B6A7-47C05AFC361C}"/>
              </a:ext>
            </a:extLst>
          </p:cNvPr>
          <p:cNvSpPr txBox="1"/>
          <p:nvPr/>
        </p:nvSpPr>
        <p:spPr>
          <a:xfrm>
            <a:off x="2347673" y="6218035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6326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0DCAF19-5A12-82D6-CC78-2F0D5435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93978"/>
            <a:ext cx="9150693" cy="1143000"/>
          </a:xfrm>
        </p:spPr>
        <p:txBody>
          <a:bodyPr/>
          <a:lstStyle/>
          <a:p>
            <a:r>
              <a:rPr lang="en-US" dirty="0"/>
              <a:t>Head v Heart &amp; Light Bulb Moments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0C1F60-4F00-4082-C2E1-C6BF42B7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7863"/>
            <a:ext cx="4456366" cy="3342273"/>
          </a:xfrm>
          <a:prstGeom prst="rect">
            <a:avLst/>
          </a:prstGeom>
          <a:noFill/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368DE26-9320-32C4-A42F-7032AB4891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45855" y="2456892"/>
            <a:ext cx="4704838" cy="3293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36717A-0C87-0257-E8EB-089A35DAAE13}"/>
              </a:ext>
            </a:extLst>
          </p:cNvPr>
          <p:cNvSpPr txBox="1"/>
          <p:nvPr/>
        </p:nvSpPr>
        <p:spPr>
          <a:xfrm>
            <a:off x="2347673" y="6218035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3452761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6CCFF"/>
      </a:dk1>
      <a:lt1>
        <a:srgbClr val="FFFFFF"/>
      </a:lt1>
      <a:dk2>
        <a:srgbClr val="FFFFFF"/>
      </a:dk2>
      <a:lt2>
        <a:srgbClr val="004080"/>
      </a:lt2>
      <a:accent1>
        <a:srgbClr val="FFFFFF"/>
      </a:accent1>
      <a:accent2>
        <a:srgbClr val="66CCFF"/>
      </a:accent2>
      <a:accent3>
        <a:srgbClr val="FFFFFF"/>
      </a:accent3>
      <a:accent4>
        <a:srgbClr val="56AEDA"/>
      </a:accent4>
      <a:accent5>
        <a:srgbClr val="FFFFFF"/>
      </a:accent5>
      <a:accent6>
        <a:srgbClr val="5CB9E7"/>
      </a:accent6>
      <a:hlink>
        <a:srgbClr val="CC66FF"/>
      </a:hlink>
      <a:folHlink>
        <a:srgbClr val="6666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2956</TotalTime>
  <Words>565</Words>
  <Application>Microsoft Macintosh PowerPoint</Application>
  <PresentationFormat>On-screen Show (4:3)</PresentationFormat>
  <Paragraphs>63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Candara</vt:lpstr>
      <vt:lpstr>Default Design</vt:lpstr>
      <vt:lpstr> Module 5  Risk Decision-Making   Steve Morgan Practice Based Evidence    </vt:lpstr>
      <vt:lpstr>The blame game</vt:lpstr>
      <vt:lpstr>Decision-Making Quotes</vt:lpstr>
      <vt:lpstr>Intuition</vt:lpstr>
      <vt:lpstr>System 1</vt:lpstr>
      <vt:lpstr>System 2</vt:lpstr>
      <vt:lpstr>PowerPoint Presentation</vt:lpstr>
      <vt:lpstr>A Structured Approach</vt:lpstr>
      <vt:lpstr>PowerPoint Presentation</vt:lpstr>
      <vt:lpstr>Questions for organisational management</vt:lpstr>
      <vt:lpstr>In conclusion</vt:lpstr>
      <vt:lpstr>Head v Heart &amp; Light Bulb Moments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Subtle Waves Template</dc:title>
  <dc:creator>Presentation Magazine</dc:creator>
  <cp:lastModifiedBy>steve morgan</cp:lastModifiedBy>
  <cp:revision>129</cp:revision>
  <dcterms:modified xsi:type="dcterms:W3CDTF">2022-08-16T11:24:43Z</dcterms:modified>
</cp:coreProperties>
</file>